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91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ce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53" autoAdjust="0"/>
  </p:normalViewPr>
  <p:slideViewPr>
    <p:cSldViewPr>
      <p:cViewPr>
        <p:scale>
          <a:sx n="50" d="100"/>
          <a:sy n="50" d="100"/>
        </p:scale>
        <p:origin x="-1090" y="-4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E90EF-F62B-44DF-80EE-00F97EDE08C0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C747C-62D1-43D1-A9CF-B297A75CA9C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69680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Saldo’s kunnen</a:t>
            </a:r>
            <a:r>
              <a:rPr lang="nl-NL" baseline="0" dirty="0" smtClean="0"/>
              <a:t> positief of negatief zijn.</a:t>
            </a:r>
          </a:p>
          <a:p>
            <a:endParaRPr lang="nl-NL" dirty="0" smtClean="0"/>
          </a:p>
          <a:p>
            <a:r>
              <a:rPr lang="nl-NL" dirty="0" smtClean="0"/>
              <a:t>Relatieve</a:t>
            </a:r>
            <a:r>
              <a:rPr lang="nl-NL" baseline="0" dirty="0" smtClean="0"/>
              <a:t> cijfers zijn beter om landen met elkaar te vergelijken.</a:t>
            </a:r>
          </a:p>
          <a:p>
            <a:r>
              <a:rPr lang="nl-NL" baseline="0" dirty="0" smtClean="0"/>
              <a:t>Om relatieve cijfers om te rekenen naar absolute cijfers heb je het aantal inwoners van een land nodig.</a:t>
            </a:r>
          </a:p>
          <a:p>
            <a:endParaRPr lang="nl-NL" baseline="0" dirty="0" smtClean="0"/>
          </a:p>
          <a:p>
            <a:r>
              <a:rPr lang="nl-NL" baseline="0" dirty="0" smtClean="0"/>
              <a:t>Vb. Nederland 16.500.000 : 1000 = 16.500 x 11 = 181.500 kinderen geboren in één jaar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nl-NL" baseline="0" dirty="0" smtClean="0"/>
              <a:t>Suburbanisatie had grote gevolgen voor het ruimtegebruik in Nederland.</a:t>
            </a:r>
          </a:p>
          <a:p>
            <a:pPr marL="228600" indent="-228600">
              <a:buNone/>
            </a:pPr>
            <a:endParaRPr lang="nl-NL" baseline="0" dirty="0" smtClean="0"/>
          </a:p>
          <a:p>
            <a:pPr marL="228600" indent="-228600">
              <a:buNone/>
            </a:pPr>
            <a:r>
              <a:rPr lang="nl-NL" baseline="0" dirty="0" smtClean="0"/>
              <a:t>Rotterdam en Schiedam groeien aan elkaar vast </a:t>
            </a:r>
            <a:r>
              <a:rPr lang="nl-NL" baseline="0" dirty="0" smtClean="0">
                <a:sym typeface="Wingdings" pitchFamily="2" charset="2"/>
              </a:rPr>
              <a:t> agglomeratievorming.</a:t>
            </a:r>
          </a:p>
          <a:p>
            <a:pPr marL="228600" indent="-228600">
              <a:buNone/>
            </a:pPr>
            <a:endParaRPr lang="nl-NL" baseline="0" dirty="0" smtClean="0">
              <a:sym typeface="Wingdings" pitchFamily="2" charset="2"/>
            </a:endParaRPr>
          </a:p>
          <a:p>
            <a:pPr marL="228600" indent="-228600">
              <a:buNone/>
            </a:pPr>
            <a:r>
              <a:rPr lang="nl-NL" baseline="0" dirty="0" smtClean="0">
                <a:sym typeface="Wingdings" pitchFamily="2" charset="2"/>
              </a:rPr>
              <a:t>Vele agglomeraties vormen de stedelijke zone of stedelijk gebied: Rotterdam met Vlaardingen, Schiedam, Capelle ad IJssel Krimpen ad IJssel, </a:t>
            </a:r>
            <a:r>
              <a:rPr lang="nl-NL" baseline="0" dirty="0" err="1" smtClean="0">
                <a:sym typeface="Wingdings" pitchFamily="2" charset="2"/>
              </a:rPr>
              <a:t>Ridderkerk</a:t>
            </a:r>
            <a:r>
              <a:rPr lang="nl-NL" baseline="0" dirty="0" smtClean="0">
                <a:sym typeface="Wingdings" pitchFamily="2" charset="2"/>
              </a:rPr>
              <a:t>, Barendrecht, </a:t>
            </a:r>
            <a:r>
              <a:rPr lang="nl-NL" baseline="0" dirty="0" err="1" smtClean="0">
                <a:sym typeface="Wingdings" pitchFamily="2" charset="2"/>
              </a:rPr>
              <a:t>Rhoon</a:t>
            </a:r>
            <a:r>
              <a:rPr lang="nl-NL" baseline="0" dirty="0" smtClean="0">
                <a:sym typeface="Wingdings" pitchFamily="2" charset="2"/>
              </a:rPr>
              <a:t>, </a:t>
            </a:r>
            <a:r>
              <a:rPr lang="nl-NL" baseline="0" dirty="0" err="1" smtClean="0">
                <a:sym typeface="Wingdings" pitchFamily="2" charset="2"/>
              </a:rPr>
              <a:t>Poortugaal</a:t>
            </a:r>
            <a:r>
              <a:rPr lang="nl-NL" baseline="0" dirty="0" smtClean="0">
                <a:sym typeface="Wingdings" pitchFamily="2" charset="2"/>
              </a:rPr>
              <a:t>, Hoogvliet en Spijkenisse en nog vele andere dorpen vormen samen een stedelijk zone. Een deel van de zuidvleugel van de Randstad.</a:t>
            </a:r>
          </a:p>
          <a:p>
            <a:pPr marL="228600" indent="-228600">
              <a:buNone/>
            </a:pPr>
            <a:endParaRPr lang="nl-NL" baseline="0" dirty="0" smtClean="0">
              <a:sym typeface="Wingdings" pitchFamily="2" charset="2"/>
            </a:endParaRPr>
          </a:p>
          <a:p>
            <a:pPr marL="228600" indent="-228600">
              <a:buNone/>
            </a:pPr>
            <a:r>
              <a:rPr lang="nl-NL" baseline="0" dirty="0" smtClean="0">
                <a:sym typeface="Wingdings" pitchFamily="2" charset="2"/>
              </a:rPr>
              <a:t>Uitleg: Basisboek B143.</a:t>
            </a:r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>
                <a:sym typeface="Wingdings" pitchFamily="2" charset="2"/>
              </a:rPr>
              <a:t>Uitleg: Basisboek B153.</a:t>
            </a:r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>
                <a:sym typeface="Wingdings" pitchFamily="2" charset="2"/>
              </a:rPr>
              <a:t>Uitleg: Basisboek B145.</a:t>
            </a:r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 Narrow" pitchFamily="34" charset="0"/>
              <a:buNone/>
            </a:pPr>
            <a:r>
              <a:rPr lang="nl-NL" sz="2400" dirty="0" smtClean="0"/>
              <a:t>Elke stad heeft zijn eigen specialisatie:</a:t>
            </a:r>
          </a:p>
          <a:p>
            <a:pPr lvl="1">
              <a:buFont typeface="Arial Narrow" pitchFamily="34" charset="0"/>
              <a:buNone/>
            </a:pPr>
            <a:r>
              <a:rPr lang="nl-NL" sz="2400" dirty="0" smtClean="0"/>
              <a:t>Amsterdam </a:t>
            </a:r>
            <a:r>
              <a:rPr lang="nl-NL" sz="2400" dirty="0" smtClean="0">
                <a:sym typeface="Wingdings" pitchFamily="2" charset="2"/>
              </a:rPr>
              <a:t> hoofdkantoren van banken (en andere bedrijven</a:t>
            </a:r>
            <a:r>
              <a:rPr lang="nl-NL" sz="2400" baseline="0" dirty="0" smtClean="0">
                <a:sym typeface="Wingdings" pitchFamily="2" charset="2"/>
              </a:rPr>
              <a:t> bijv. Phillips, Shell).</a:t>
            </a:r>
          </a:p>
          <a:p>
            <a:pPr lvl="1">
              <a:buFont typeface="Arial Narrow" pitchFamily="34" charset="0"/>
              <a:buNone/>
            </a:pPr>
            <a:r>
              <a:rPr lang="nl-NL" sz="2400" baseline="0" dirty="0" smtClean="0">
                <a:sym typeface="Wingdings" pitchFamily="2" charset="2"/>
              </a:rPr>
              <a:t>Rotterdam  grootste havenstad van Europa.</a:t>
            </a:r>
          </a:p>
          <a:p>
            <a:pPr lvl="1">
              <a:buFont typeface="Arial Narrow" pitchFamily="34" charset="0"/>
              <a:buNone/>
            </a:pPr>
            <a:r>
              <a:rPr lang="nl-NL" sz="2400" baseline="0" dirty="0" smtClean="0">
                <a:sym typeface="Wingdings" pitchFamily="2" charset="2"/>
              </a:rPr>
              <a:t>Den Haag  stad van bestuur(regering) en rechtspraak (internationaal strafhof).</a:t>
            </a:r>
          </a:p>
          <a:p>
            <a:pPr lvl="1">
              <a:buFont typeface="Arial Narrow" pitchFamily="34" charset="0"/>
              <a:buNone/>
            </a:pPr>
            <a:r>
              <a:rPr lang="nl-NL" sz="2400" baseline="0" dirty="0" smtClean="0">
                <a:sym typeface="Wingdings" pitchFamily="2" charset="2"/>
              </a:rPr>
              <a:t>Utrecht  belangrijke handelsstad en vervoersknooppunt.</a:t>
            </a:r>
            <a:endParaRPr lang="nl-NL" sz="2400" dirty="0" smtClean="0"/>
          </a:p>
          <a:p>
            <a:pPr marL="228600" indent="-228600">
              <a:buNone/>
            </a:pPr>
            <a:endParaRPr lang="nl-NL" baseline="0" dirty="0" smtClean="0">
              <a:sym typeface="Wingdings" pitchFamily="2" charset="2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nl-NL" baseline="0" dirty="0" smtClean="0">
                <a:sym typeface="Wingdings" pitchFamily="2" charset="2"/>
              </a:rPr>
              <a:t>Basisboek 150, 155.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>
                <a:sym typeface="Wingdings" pitchFamily="2" charset="2"/>
              </a:rPr>
              <a:t>Basisboek 150, 155.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>
                <a:sym typeface="Wingdings" pitchFamily="2" charset="2"/>
              </a:rPr>
              <a:t>Uitleg: Basisboek 159, 160.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Geboortegolf of babyboom: een periode</a:t>
            </a:r>
            <a:r>
              <a:rPr lang="nl-NL" baseline="0" dirty="0" smtClean="0"/>
              <a:t> met duidelijk hogere geboortecijfers.</a:t>
            </a:r>
          </a:p>
          <a:p>
            <a:r>
              <a:rPr lang="nl-NL" baseline="0" dirty="0" smtClean="0"/>
              <a:t>Iemand die is geboren in 1945 is in 2010 65 jaar oud.</a:t>
            </a:r>
          </a:p>
          <a:p>
            <a:endParaRPr lang="nl-NL" baseline="0" dirty="0" smtClean="0"/>
          </a:p>
          <a:p>
            <a:r>
              <a:rPr lang="nl-NL" baseline="0" dirty="0" smtClean="0"/>
              <a:t>Geboortecijfer gedaald van 4</a:t>
            </a:r>
            <a:r>
              <a:rPr lang="nl-NL" sz="1200" baseline="0" dirty="0" smtClean="0"/>
              <a:t> kinderen per vrouw in 1946 naar 1,7 nu (voorbehoedsmiddelen en carrière wensen).</a:t>
            </a:r>
          </a:p>
          <a:p>
            <a:endParaRPr lang="nl-NL" sz="1200" baseline="0" dirty="0" smtClean="0"/>
          </a:p>
          <a:p>
            <a:r>
              <a:rPr lang="nl-NL" sz="1200" baseline="0" dirty="0" smtClean="0"/>
              <a:t>Door betere voeding en meer kennis in de gezondheidszorg is de levensverwachting gestegen.</a:t>
            </a:r>
          </a:p>
          <a:p>
            <a:endParaRPr lang="nl-NL" sz="1200" baseline="0" dirty="0" smtClean="0"/>
          </a:p>
          <a:p>
            <a:r>
              <a:rPr lang="nl-NL" sz="1200" baseline="0" dirty="0" smtClean="0"/>
              <a:t>Twee trends:</a:t>
            </a:r>
          </a:p>
          <a:p>
            <a:r>
              <a:rPr lang="nl-NL" sz="1200" baseline="0" dirty="0" smtClean="0"/>
              <a:t>1. Het aandeel ouderen neemt toe. (vergrijzing)</a:t>
            </a:r>
          </a:p>
          <a:p>
            <a:r>
              <a:rPr lang="nl-NL" sz="1200" baseline="0" dirty="0" smtClean="0"/>
              <a:t>2. Het aandeel jongeren neemt af. (ontgroening)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nl-NL" sz="2400" dirty="0" smtClean="0"/>
              <a:t>De verdeling van bevolking: links de mannen en rechts de vrouwen.</a:t>
            </a:r>
          </a:p>
          <a:p>
            <a:pPr lvl="1"/>
            <a:r>
              <a:rPr lang="nl-NL" sz="2400" dirty="0" smtClean="0"/>
              <a:t>In de diagram hiernaast is van elke leeftijd een staafdiagram getekend (soms ook per 5 jaar). In deze diagram is gebruikgemaakt van getallen (absolute cijfers), soms wordt er ook gebruikgemaakt van percentages (relatieve cijfers).</a:t>
            </a:r>
          </a:p>
          <a:p>
            <a:pPr lvl="1"/>
            <a:endParaRPr lang="nl-NL" sz="2400" dirty="0" smtClean="0"/>
          </a:p>
          <a:p>
            <a:pPr lvl="1"/>
            <a:r>
              <a:rPr lang="nl-NL" sz="2400" dirty="0" smtClean="0"/>
              <a:t>In deze diagram</a:t>
            </a:r>
            <a:r>
              <a:rPr lang="nl-NL" sz="2400" baseline="0" dirty="0" smtClean="0"/>
              <a:t> staat de verdeling van de bevolking van 1950 en 2010.</a:t>
            </a:r>
            <a:endParaRPr lang="nl-NL" sz="2400" dirty="0" smtClean="0"/>
          </a:p>
          <a:p>
            <a:pPr lvl="1"/>
            <a:endParaRPr lang="nl-NL" sz="2400" dirty="0" smtClean="0"/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Voor 1965 gingen Nederlanders naar emigratielanden</a:t>
            </a:r>
            <a:r>
              <a:rPr lang="nl-NL" baseline="0" dirty="0" smtClean="0"/>
              <a:t> als: Canada, VS, Zuid-Afrika, Australië en Nieuw Zeeland.</a:t>
            </a:r>
          </a:p>
          <a:p>
            <a:r>
              <a:rPr lang="nl-NL" baseline="0" dirty="0" smtClean="0"/>
              <a:t>Veelal waren dit mensen die na de WOII op zoek gingen naar een gebied waar een beter en veilig bestaan kon worden opgebouwd.</a:t>
            </a:r>
          </a:p>
          <a:p>
            <a:endParaRPr lang="nl-NL" baseline="0" dirty="0" smtClean="0"/>
          </a:p>
          <a:p>
            <a:r>
              <a:rPr lang="nl-NL" baseline="0" dirty="0" smtClean="0"/>
              <a:t>Na 1965 immigratieland:</a:t>
            </a:r>
          </a:p>
          <a:p>
            <a:pPr>
              <a:buFontTx/>
              <a:buChar char="-"/>
            </a:pPr>
            <a:r>
              <a:rPr lang="nl-NL" baseline="0" dirty="0" smtClean="0"/>
              <a:t> gastarbeider: Marokko en Turkije (lichtblauw en rood in het cirkeldiagram);</a:t>
            </a:r>
          </a:p>
          <a:p>
            <a:pPr>
              <a:buFontTx/>
              <a:buChar char="-"/>
            </a:pPr>
            <a:r>
              <a:rPr lang="nl-NL" baseline="0" dirty="0" smtClean="0"/>
              <a:t> inwoners van de (voormalige) Nederlandse koloniën (overig lichtblauw);</a:t>
            </a:r>
          </a:p>
          <a:p>
            <a:pPr>
              <a:buFontTx/>
              <a:buChar char="-"/>
            </a:pPr>
            <a:r>
              <a:rPr lang="nl-NL" baseline="0" dirty="0" smtClean="0"/>
              <a:t> vluchtelingen: voornamelijk overige landen (donkerblauw);</a:t>
            </a:r>
          </a:p>
          <a:p>
            <a:pPr>
              <a:buFontTx/>
              <a:buChar char="-"/>
            </a:pPr>
            <a:r>
              <a:rPr lang="nl-NL" baseline="0" dirty="0" smtClean="0"/>
              <a:t> seizoensmigranten: voornamelijk afkomstig uit de andere EU-landen (geel).</a:t>
            </a:r>
          </a:p>
          <a:p>
            <a:pPr>
              <a:buFontTx/>
              <a:buChar char="-"/>
            </a:pPr>
            <a:endParaRPr lang="nl-NL" baseline="0" dirty="0" smtClean="0"/>
          </a:p>
          <a:p>
            <a:pPr>
              <a:buFontTx/>
              <a:buNone/>
            </a:pPr>
            <a:r>
              <a:rPr lang="nl-NL" baseline="0" dirty="0" smtClean="0"/>
              <a:t>Let op de bij het diagram: </a:t>
            </a:r>
          </a:p>
          <a:p>
            <a:pPr>
              <a:buFontTx/>
              <a:buChar char="-"/>
            </a:pPr>
            <a:r>
              <a:rPr lang="nl-NL" baseline="0" dirty="0" smtClean="0"/>
              <a:t> Er staat </a:t>
            </a:r>
            <a:r>
              <a:rPr lang="nl-NL" i="1" baseline="0" dirty="0" smtClean="0"/>
              <a:t>niet</a:t>
            </a:r>
            <a:r>
              <a:rPr lang="nl-NL" baseline="0" dirty="0" smtClean="0"/>
              <a:t> afgebeeld hoeveel Nederlanders er zijn geëmigreerd in de periode van 2005-2010.</a:t>
            </a:r>
          </a:p>
          <a:p>
            <a:pPr>
              <a:buFontTx/>
              <a:buChar char="-"/>
            </a:pPr>
            <a:r>
              <a:rPr lang="nl-NL" baseline="0" dirty="0" smtClean="0"/>
              <a:t> Er zijn ook grote groepen mensen die zich vestigen over de grens (Duitsers, Belgen en ander Europeanen).</a:t>
            </a:r>
          </a:p>
          <a:p>
            <a:pPr>
              <a:buFontTx/>
              <a:buChar char="-"/>
            </a:pPr>
            <a:r>
              <a:rPr lang="nl-NL" baseline="0" dirty="0" smtClean="0"/>
              <a:t> Een vrij grote groep migranten wordt gevormd door studenten uit andere EU-landen en uit andere landen, die zich tijdelijk vestigen in Nederland.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Sociale bevolkingsgroei</a:t>
            </a:r>
            <a:r>
              <a:rPr lang="nl-NL" baseline="0" dirty="0" smtClean="0"/>
              <a:t> door:</a:t>
            </a:r>
          </a:p>
          <a:p>
            <a:r>
              <a:rPr lang="nl-NL" baseline="0" dirty="0" smtClean="0"/>
              <a:t>Immigratie door arbeidsmigranten, hoog opgeleide kennismigranten en door gezinshereniging.</a:t>
            </a:r>
          </a:p>
          <a:p>
            <a:r>
              <a:rPr lang="nl-NL" baseline="0" dirty="0" smtClean="0"/>
              <a:t>Emigratie door remigratie van gastarbeiders en door emigratie van Nederlanders.</a:t>
            </a:r>
          </a:p>
          <a:p>
            <a:r>
              <a:rPr lang="nl-NL" baseline="0" dirty="0" smtClean="0"/>
              <a:t>Verwachting is dat sociale bevolkingsgroei positief blijft (tot 2050). Dat is de groene lijn in de grafiek.</a:t>
            </a:r>
          </a:p>
          <a:p>
            <a:endParaRPr lang="nl-NL" baseline="0" dirty="0" smtClean="0"/>
          </a:p>
          <a:p>
            <a:r>
              <a:rPr lang="nl-NL" baseline="0" dirty="0" smtClean="0"/>
              <a:t>Natuurlijk bevolkingsgroei:</a:t>
            </a:r>
          </a:p>
          <a:p>
            <a:r>
              <a:rPr lang="nl-NL" baseline="0" dirty="0" smtClean="0"/>
              <a:t>Door een verhoging van sterftecijfers (veel ouderen) ontstaat een sterfteoverschot (vanaf 2033). Dat is de rode lijn.</a:t>
            </a:r>
          </a:p>
          <a:p>
            <a:endParaRPr lang="nl-NL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De oranje lijn in de grafiek: vanaf 2037is er krimp. Het sterfteoverschot is dan groter dan bevolkingsgroei door sociale bevolkingsgroei.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Krimpgebieden</a:t>
            </a:r>
            <a:r>
              <a:rPr lang="nl-NL" baseline="0" dirty="0" smtClean="0"/>
              <a:t> (blauw) aan de randen van Nederland (periferie).</a:t>
            </a:r>
          </a:p>
          <a:p>
            <a:r>
              <a:rPr lang="nl-NL" baseline="0" dirty="0" smtClean="0"/>
              <a:t>Aandeel ouderen neemt toe </a:t>
            </a:r>
            <a:r>
              <a:rPr lang="nl-NL" baseline="0" dirty="0" smtClean="0">
                <a:sym typeface="Wingdings" pitchFamily="2" charset="2"/>
              </a:rPr>
              <a:t> vergrijzing.</a:t>
            </a:r>
            <a:endParaRPr lang="nl-NL" baseline="0" dirty="0" smtClean="0"/>
          </a:p>
          <a:p>
            <a:endParaRPr lang="nl-NL" baseline="0" dirty="0" smtClean="0"/>
          </a:p>
          <a:p>
            <a:r>
              <a:rPr lang="nl-NL" baseline="0" dirty="0" smtClean="0"/>
              <a:t>Groeigebieden (rood) de voornamelijk economisch sterkere gebieden.</a:t>
            </a:r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Uitleg van de begrippen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a.d.h.v</a:t>
            </a:r>
            <a:r>
              <a:rPr lang="nl-NL" baseline="0" dirty="0" smtClean="0"/>
              <a:t>. Basisboeknummer 165.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aseline="0" dirty="0" smtClean="0"/>
              <a:t>Urbanisatie begint met de Industriële Revolutie.</a:t>
            </a:r>
          </a:p>
          <a:p>
            <a:r>
              <a:rPr lang="nl-NL" baseline="0" dirty="0" smtClean="0"/>
              <a:t>Mechanisatie van het platteland zorgde voor een overschot aan arbeidskrachten, tegelijkertijd kwamen er veel arbeidsplaatsen in de industrie (in de steden).</a:t>
            </a:r>
          </a:p>
          <a:p>
            <a:endParaRPr lang="nl-NL" baseline="0" dirty="0" smtClean="0"/>
          </a:p>
          <a:p>
            <a:r>
              <a:rPr lang="nl-NL" baseline="0" dirty="0" smtClean="0"/>
              <a:t>Suburbanisatie: </a:t>
            </a:r>
          </a:p>
          <a:p>
            <a:r>
              <a:rPr lang="nl-NL" baseline="0" dirty="0" smtClean="0"/>
              <a:t>- </a:t>
            </a:r>
            <a:r>
              <a:rPr lang="nl-NL" baseline="0" dirty="0" err="1" smtClean="0"/>
              <a:t>push-factor</a:t>
            </a:r>
            <a:r>
              <a:rPr lang="nl-NL" baseline="0" dirty="0" smtClean="0"/>
              <a:t>: kleine woningen in nauwe straten met weinig groen.</a:t>
            </a:r>
          </a:p>
          <a:p>
            <a:r>
              <a:rPr lang="nl-NL" baseline="0" dirty="0" smtClean="0"/>
              <a:t>- </a:t>
            </a:r>
            <a:r>
              <a:rPr lang="nl-NL" baseline="0" dirty="0" err="1" smtClean="0"/>
              <a:t>pull-factor</a:t>
            </a:r>
            <a:r>
              <a:rPr lang="nl-NL" baseline="0" dirty="0" smtClean="0"/>
              <a:t>: de dorpen en steden rondom de centrale stad hadden wel mogelijkheden tot het bouwen van betaalbare koopwoningen met tuin in plezierige woonwijken.</a:t>
            </a:r>
          </a:p>
          <a:p>
            <a:endParaRPr lang="nl-NL" baseline="0" dirty="0" smtClean="0"/>
          </a:p>
          <a:p>
            <a:r>
              <a:rPr lang="nl-NL" baseline="0" dirty="0" smtClean="0"/>
              <a:t>Het suburbanisatieproces werd mogelijk door volgende factoren: 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Stijging van de welvaart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Toename van de mobiliteit (meer en gemakkelijker toegang tot verschillende vervoersmogelijkheden, waaronder het stijgend autobezit)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Meer vrije tijd (48-urige en 6 daagse werkweek werd afgeschaft in 1961) later zelfs een 36-urige werkweek in sommige sectoren</a:t>
            </a:r>
          </a:p>
          <a:p>
            <a:pPr marL="228600" indent="-228600">
              <a:buAutoNum type="arabicPeriod"/>
            </a:pPr>
            <a:endParaRPr lang="nl-NL" baseline="0" dirty="0" smtClean="0"/>
          </a:p>
          <a:p>
            <a:pPr marL="228600" indent="-228600">
              <a:buNone/>
            </a:pPr>
            <a:r>
              <a:rPr lang="nl-NL" baseline="0" dirty="0" smtClean="0"/>
              <a:t>Suburbanisatie van industrie omdat: </a:t>
            </a:r>
          </a:p>
          <a:p>
            <a:pPr marL="228600" indent="-228600">
              <a:buNone/>
            </a:pPr>
            <a:r>
              <a:rPr lang="nl-NL" baseline="0" dirty="0" smtClean="0"/>
              <a:t>- bereikbaarheid in de binnensteden een steeds groter probleem</a:t>
            </a:r>
          </a:p>
          <a:p>
            <a:pPr marL="0" indent="0">
              <a:buFontTx/>
              <a:buNone/>
            </a:pPr>
            <a:r>
              <a:rPr lang="nl-NL" baseline="0" dirty="0" smtClean="0"/>
              <a:t>- vervuiling van de industrie in de binnenstad </a:t>
            </a:r>
          </a:p>
          <a:p>
            <a:pPr marL="0" indent="0">
              <a:buFontTx/>
              <a:buNone/>
            </a:pPr>
            <a:r>
              <a:rPr lang="nl-NL" baseline="0" dirty="0" smtClean="0"/>
              <a:t>- geen mogelijkheden tot uitbreiding</a:t>
            </a:r>
          </a:p>
          <a:p>
            <a:pPr marL="228600" indent="-228600">
              <a:buNone/>
            </a:pPr>
            <a:r>
              <a:rPr lang="nl-NL" baseline="0" dirty="0" smtClean="0"/>
              <a:t>Oplossing: industrieterreinen aan de nieuwe snelwegen rondom de steden.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C747C-62D1-43D1-A9CF-B297A75CA9CA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1F9B-151B-4249-82E3-2D03821A98D7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6FD9-06A7-4EE5-9AD6-BD8D12B40F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1F9B-151B-4249-82E3-2D03821A98D7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6FD9-06A7-4EE5-9AD6-BD8D12B40F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1F9B-151B-4249-82E3-2D03821A98D7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6FD9-06A7-4EE5-9AD6-BD8D12B40F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1F9B-151B-4249-82E3-2D03821A98D7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6FD9-06A7-4EE5-9AD6-BD8D12B40F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1F9B-151B-4249-82E3-2D03821A98D7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6FD9-06A7-4EE5-9AD6-BD8D12B40F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1F9B-151B-4249-82E3-2D03821A98D7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6FD9-06A7-4EE5-9AD6-BD8D12B40F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1F9B-151B-4249-82E3-2D03821A98D7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6FD9-06A7-4EE5-9AD6-BD8D12B40F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1F9B-151B-4249-82E3-2D03821A98D7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6FD9-06A7-4EE5-9AD6-BD8D12B40F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1F9B-151B-4249-82E3-2D03821A98D7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6FD9-06A7-4EE5-9AD6-BD8D12B40F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1F9B-151B-4249-82E3-2D03821A98D7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6FD9-06A7-4EE5-9AD6-BD8D12B40F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1F9B-151B-4249-82E3-2D03821A98D7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6FD9-06A7-4EE5-9AD6-BD8D12B40F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01F9B-151B-4249-82E3-2D03821A98D7}" type="datetimeFigureOut">
              <a:rPr lang="nl-NL" smtClean="0"/>
              <a:pPr/>
              <a:t>29-11-2012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46FD9-06A7-4EE5-9AD6-BD8D12B40F8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geo_ppt_800x600_vmbo bb 6.pd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Bevolking en ruimte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Hoofdstuk 1</a:t>
            </a:r>
          </a:p>
          <a:p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Bevolking en ruimte in Nederland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47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467544" y="116632"/>
            <a:ext cx="605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1.3	De verstedelijking van Nederland</a:t>
            </a:r>
            <a:endParaRPr lang="nl-NL" b="1" dirty="0"/>
          </a:p>
        </p:txBody>
      </p:sp>
      <p:sp>
        <p:nvSpPr>
          <p:cNvPr id="10" name="Rechthoek 9"/>
          <p:cNvSpPr/>
          <p:nvPr/>
        </p:nvSpPr>
        <p:spPr>
          <a:xfrm>
            <a:off x="467544" y="3356992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Calibri" pitchFamily="34" charset="0"/>
              <a:buChar char="●"/>
            </a:pPr>
            <a:r>
              <a:rPr lang="nl-NL" sz="2400" dirty="0" smtClean="0"/>
              <a:t> 	Door twee factoren:</a:t>
            </a:r>
          </a:p>
          <a:p>
            <a:pPr lvl="1"/>
            <a:r>
              <a:rPr lang="nl-NL" sz="2400" dirty="0" smtClean="0"/>
              <a:t>	1. gestegen welvaart</a:t>
            </a:r>
          </a:p>
          <a:p>
            <a:pPr lvl="1"/>
            <a:r>
              <a:rPr lang="nl-NL" sz="2400" dirty="0" smtClean="0"/>
              <a:t>	2. toename van de mobiliteit</a:t>
            </a:r>
          </a:p>
          <a:p>
            <a:pPr lvl="1"/>
            <a:endParaRPr lang="nl-NL" sz="2400" dirty="0" smtClean="0"/>
          </a:p>
          <a:p>
            <a:pPr lvl="1">
              <a:buFont typeface="Calibri" pitchFamily="34" charset="0"/>
              <a:buChar char="●"/>
            </a:pPr>
            <a:r>
              <a:rPr lang="nl-NL" sz="2400" dirty="0" smtClean="0"/>
              <a:t> 	Niet alleen suburbanisatie van mensen, ook van industrie.</a:t>
            </a:r>
          </a:p>
          <a:p>
            <a:pPr lvl="1"/>
            <a:r>
              <a:rPr lang="nl-NL" sz="2400" dirty="0" smtClean="0"/>
              <a:t>	Industrie gaat van de binnenstad naar de rand van stad.</a:t>
            </a:r>
          </a:p>
          <a:p>
            <a:pPr lvl="1"/>
            <a:r>
              <a:rPr lang="nl-NL" sz="2400" dirty="0" smtClean="0"/>
              <a:t>	</a:t>
            </a:r>
          </a:p>
        </p:txBody>
      </p:sp>
      <p:sp>
        <p:nvSpPr>
          <p:cNvPr id="8" name="Rechthoek 7"/>
          <p:cNvSpPr/>
          <p:nvPr/>
        </p:nvSpPr>
        <p:spPr>
          <a:xfrm>
            <a:off x="467544" y="1052736"/>
            <a:ext cx="8532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Naar </a:t>
            </a:r>
            <a:r>
              <a:rPr lang="nl-NL" sz="2400" b="1" dirty="0" smtClean="0"/>
              <a:t>de stad en de stad </a:t>
            </a:r>
            <a:r>
              <a:rPr lang="nl-NL" sz="2400" b="1" dirty="0" smtClean="0"/>
              <a:t>uit</a:t>
            </a:r>
          </a:p>
          <a:p>
            <a:endParaRPr lang="nl-NL" sz="2400" b="1" dirty="0" smtClean="0"/>
          </a:p>
          <a:p>
            <a:pPr lvl="1">
              <a:buFont typeface="Wingdings 3" pitchFamily="18" charset="2"/>
              <a:buChar char="u"/>
            </a:pPr>
            <a:r>
              <a:rPr lang="nl-NL" sz="2400" dirty="0" smtClean="0"/>
              <a:t>  	Na 1870 begon de industrialisatie:</a:t>
            </a:r>
          </a:p>
          <a:p>
            <a:pPr lvl="1"/>
            <a:r>
              <a:rPr lang="nl-NL" sz="2400" dirty="0" smtClean="0"/>
              <a:t>	mensen trokken naar de stad; verstedelijking of urbanisatie.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467544" y="2751311"/>
            <a:ext cx="6318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 3" pitchFamily="18" charset="2"/>
              <a:buChar char="u"/>
            </a:pPr>
            <a:r>
              <a:rPr lang="nl-NL" sz="2400" dirty="0" smtClean="0"/>
              <a:t> 	Na 1960 begon de suburbanisatie.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80512" cy="688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467544" y="116632"/>
            <a:ext cx="605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1.3	De verstedelijking van Nederland</a:t>
            </a:r>
            <a:endParaRPr lang="nl-NL" b="1" dirty="0"/>
          </a:p>
        </p:txBody>
      </p:sp>
      <p:sp>
        <p:nvSpPr>
          <p:cNvPr id="10" name="Rechthoek 9"/>
          <p:cNvSpPr/>
          <p:nvPr/>
        </p:nvSpPr>
        <p:spPr>
          <a:xfrm>
            <a:off x="971600" y="3429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0652" y="1484784"/>
            <a:ext cx="41878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/>
        </p:nvSpPr>
        <p:spPr>
          <a:xfrm>
            <a:off x="395536" y="1052736"/>
            <a:ext cx="4716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De gevolgen</a:t>
            </a:r>
          </a:p>
          <a:p>
            <a:endParaRPr lang="nl-NL" sz="2400" b="1" dirty="0" smtClean="0"/>
          </a:p>
          <a:p>
            <a:pPr lvl="1">
              <a:buFont typeface="Wingdings 3" pitchFamily="18" charset="2"/>
              <a:buChar char="u"/>
            </a:pPr>
            <a:r>
              <a:rPr lang="nl-NL" sz="2400" dirty="0" smtClean="0"/>
              <a:t>  	Suburbanisatie had </a:t>
            </a:r>
            <a:r>
              <a:rPr lang="nl-NL" sz="2400" dirty="0" smtClean="0"/>
              <a:t>grote</a:t>
            </a:r>
            <a:br>
              <a:rPr lang="nl-NL" sz="2400" dirty="0" smtClean="0"/>
            </a:br>
            <a:r>
              <a:rPr lang="nl-NL" sz="2400" dirty="0" smtClean="0"/>
              <a:t>       gevolgen</a:t>
            </a:r>
            <a:r>
              <a:rPr lang="nl-NL" sz="2400" dirty="0" smtClean="0"/>
              <a:t>:</a:t>
            </a:r>
          </a:p>
          <a:p>
            <a:pPr lvl="1"/>
            <a:r>
              <a:rPr lang="nl-NL" sz="2400" dirty="0" smtClean="0"/>
              <a:t>	</a:t>
            </a:r>
            <a:endParaRPr lang="nl-NL" b="1" dirty="0"/>
          </a:p>
        </p:txBody>
      </p:sp>
      <p:sp>
        <p:nvSpPr>
          <p:cNvPr id="11" name="Rechthoek 10"/>
          <p:cNvSpPr/>
          <p:nvPr/>
        </p:nvSpPr>
        <p:spPr>
          <a:xfrm>
            <a:off x="360040" y="286745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Calibri" pitchFamily="34" charset="0"/>
              <a:buChar char="●"/>
            </a:pPr>
            <a:r>
              <a:rPr lang="nl-NL" sz="2400" dirty="0" smtClean="0"/>
              <a:t> 	1. agglomeraties</a:t>
            </a:r>
          </a:p>
          <a:p>
            <a:pPr lvl="1"/>
            <a:r>
              <a:rPr lang="nl-NL" sz="2400" dirty="0" smtClean="0"/>
              <a:t>	2. stedelijke gebieden 	of stedelijke </a:t>
            </a:r>
            <a:r>
              <a:rPr lang="nl-NL" sz="2400" dirty="0" smtClean="0"/>
              <a:t>zones</a:t>
            </a:r>
          </a:p>
          <a:p>
            <a:pPr lvl="1"/>
            <a:endParaRPr lang="nl-NL" sz="2400" dirty="0" smtClean="0"/>
          </a:p>
          <a:p>
            <a:pPr lvl="1">
              <a:buFont typeface="Calibri" pitchFamily="34" charset="0"/>
              <a:buChar char="●"/>
            </a:pPr>
            <a:r>
              <a:rPr lang="nl-NL" sz="2400" dirty="0" smtClean="0"/>
              <a:t> 	Grote steden lopen leeg.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47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467544" y="116632"/>
            <a:ext cx="605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1.3	De verstedelijking van Nederland</a:t>
            </a:r>
            <a:endParaRPr lang="nl-NL" b="1" dirty="0"/>
          </a:p>
        </p:txBody>
      </p:sp>
      <p:sp>
        <p:nvSpPr>
          <p:cNvPr id="10" name="Rechthoek 9"/>
          <p:cNvSpPr/>
          <p:nvPr/>
        </p:nvSpPr>
        <p:spPr>
          <a:xfrm>
            <a:off x="971600" y="3429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sz="2400" dirty="0"/>
          </a:p>
        </p:txBody>
      </p:sp>
      <p:sp>
        <p:nvSpPr>
          <p:cNvPr id="8" name="Rechthoek 7"/>
          <p:cNvSpPr/>
          <p:nvPr/>
        </p:nvSpPr>
        <p:spPr>
          <a:xfrm>
            <a:off x="251520" y="1046341"/>
            <a:ext cx="94330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Terug </a:t>
            </a:r>
            <a:r>
              <a:rPr lang="nl-NL" sz="2400" b="1" dirty="0" smtClean="0"/>
              <a:t>naar de </a:t>
            </a:r>
            <a:r>
              <a:rPr lang="nl-NL" sz="2400" b="1" dirty="0" smtClean="0"/>
              <a:t>stad</a:t>
            </a:r>
          </a:p>
          <a:p>
            <a:endParaRPr lang="nl-NL" sz="2400" b="1" dirty="0" smtClean="0"/>
          </a:p>
          <a:p>
            <a:pPr lvl="1">
              <a:buFont typeface="Wingdings 3" pitchFamily="18" charset="2"/>
              <a:buChar char="u"/>
            </a:pPr>
            <a:r>
              <a:rPr lang="nl-NL" sz="2400" dirty="0" smtClean="0"/>
              <a:t>  	</a:t>
            </a:r>
            <a:r>
              <a:rPr lang="nl-NL" sz="2400" dirty="0" err="1" smtClean="0"/>
              <a:t>Re-urbanisatie</a:t>
            </a:r>
            <a:endParaRPr lang="nl-NL" sz="2400" dirty="0" smtClean="0"/>
          </a:p>
          <a:p>
            <a:pPr lvl="1"/>
            <a:r>
              <a:rPr lang="nl-NL" sz="2400" dirty="0" smtClean="0"/>
              <a:t>	Vanaf 1980 nam het inwoneraantal van de grote </a:t>
            </a:r>
            <a:r>
              <a:rPr lang="nl-NL" sz="2400" dirty="0" smtClean="0"/>
              <a:t>steden</a:t>
            </a:r>
            <a:br>
              <a:rPr lang="nl-NL" sz="2400" dirty="0" smtClean="0"/>
            </a:br>
            <a:r>
              <a:rPr lang="nl-NL" sz="2400" dirty="0" smtClean="0"/>
              <a:t>       </a:t>
            </a:r>
            <a:r>
              <a:rPr lang="nl-NL" sz="2400" dirty="0" smtClean="0"/>
              <a:t>weer toe.</a:t>
            </a:r>
          </a:p>
          <a:p>
            <a:pPr lvl="1"/>
            <a:endParaRPr lang="nl-NL" sz="2400" dirty="0" smtClean="0"/>
          </a:p>
          <a:p>
            <a:pPr lvl="2">
              <a:buFont typeface="Calibri" pitchFamily="34" charset="0"/>
              <a:buChar char="–"/>
            </a:pPr>
            <a:r>
              <a:rPr lang="nl-NL" sz="2400" dirty="0" smtClean="0"/>
              <a:t>    </a:t>
            </a:r>
            <a:r>
              <a:rPr lang="nl-NL" sz="2400" dirty="0" smtClean="0"/>
              <a:t>Binnensteden </a:t>
            </a:r>
            <a:r>
              <a:rPr lang="nl-NL" sz="2400" dirty="0" smtClean="0"/>
              <a:t>werden aantrekkelijker gemaakt.</a:t>
            </a:r>
          </a:p>
          <a:p>
            <a:pPr lvl="2">
              <a:buFont typeface="Calibri" pitchFamily="34" charset="0"/>
              <a:buChar char="–"/>
            </a:pPr>
            <a:r>
              <a:rPr lang="nl-NL" sz="2400" dirty="0" smtClean="0"/>
              <a:t>    Verlaten </a:t>
            </a:r>
            <a:r>
              <a:rPr lang="nl-NL" sz="2400" dirty="0" smtClean="0"/>
              <a:t>fabrieksterreinen en oude </a:t>
            </a:r>
            <a:r>
              <a:rPr lang="nl-NL" sz="2400" dirty="0" smtClean="0"/>
              <a:t>haventerreinen</a:t>
            </a:r>
            <a:br>
              <a:rPr lang="nl-NL" sz="2400" dirty="0" smtClean="0"/>
            </a:br>
            <a:r>
              <a:rPr lang="nl-NL" sz="2400" dirty="0" smtClean="0"/>
              <a:t>      werden aantrekkelijke </a:t>
            </a:r>
            <a:r>
              <a:rPr lang="nl-NL" sz="2400" dirty="0" smtClean="0"/>
              <a:t>woonwijken.</a:t>
            </a:r>
          </a:p>
          <a:p>
            <a:pPr lvl="2">
              <a:buFont typeface="Calibri" pitchFamily="34" charset="0"/>
              <a:buChar char="–"/>
            </a:pPr>
            <a:r>
              <a:rPr lang="nl-NL" sz="2400" dirty="0" smtClean="0"/>
              <a:t>    De </a:t>
            </a:r>
            <a:r>
              <a:rPr lang="nl-NL" sz="2400" dirty="0" smtClean="0"/>
              <a:t>industrie heeft plaatsgemaakt voor de </a:t>
            </a:r>
            <a:r>
              <a:rPr lang="nl-NL" sz="2400" dirty="0" smtClean="0"/>
              <a:t>dienstensector</a:t>
            </a:r>
          </a:p>
          <a:p>
            <a:pPr lvl="1"/>
            <a:r>
              <a:rPr lang="nl-NL" sz="2400" dirty="0" smtClean="0"/>
              <a:t>             (</a:t>
            </a:r>
            <a:r>
              <a:rPr lang="nl-NL" sz="2400" dirty="0" smtClean="0"/>
              <a:t>vele kantoorpanden in de binnenstad), werkgelegenheid </a:t>
            </a:r>
            <a:r>
              <a:rPr lang="nl-NL" sz="2400" dirty="0" smtClean="0"/>
              <a:t>  </a:t>
            </a:r>
          </a:p>
          <a:p>
            <a:pPr lvl="1"/>
            <a:r>
              <a:rPr lang="nl-NL" sz="2400" dirty="0" smtClean="0"/>
              <a:t> </a:t>
            </a:r>
            <a:r>
              <a:rPr lang="nl-NL" sz="2400" dirty="0" smtClean="0"/>
              <a:t>            </a:t>
            </a:r>
            <a:r>
              <a:rPr lang="nl-NL" sz="2400" dirty="0" smtClean="0"/>
              <a:t>voor hoger </a:t>
            </a:r>
            <a:r>
              <a:rPr lang="nl-NL" sz="2400" dirty="0" smtClean="0"/>
              <a:t>opgeleiden.</a:t>
            </a:r>
          </a:p>
          <a:p>
            <a:pPr lvl="1"/>
            <a:r>
              <a:rPr lang="nl-NL" sz="2400" dirty="0" smtClean="0"/>
              <a:t>	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3" y="0"/>
            <a:ext cx="914447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467544" y="116632"/>
            <a:ext cx="605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1.3	De verstedelijking van Nederland</a:t>
            </a:r>
            <a:endParaRPr lang="nl-NL" b="1" dirty="0"/>
          </a:p>
        </p:txBody>
      </p:sp>
      <p:sp>
        <p:nvSpPr>
          <p:cNvPr id="10" name="Rechthoek 9"/>
          <p:cNvSpPr/>
          <p:nvPr/>
        </p:nvSpPr>
        <p:spPr>
          <a:xfrm>
            <a:off x="971600" y="3429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sz="2400" dirty="0"/>
          </a:p>
        </p:txBody>
      </p:sp>
      <p:sp>
        <p:nvSpPr>
          <p:cNvPr id="8" name="Rechthoek 7"/>
          <p:cNvSpPr/>
          <p:nvPr/>
        </p:nvSpPr>
        <p:spPr>
          <a:xfrm>
            <a:off x="467544" y="980728"/>
            <a:ext cx="9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	</a:t>
            </a:r>
          </a:p>
          <a:p>
            <a:r>
              <a:rPr lang="nl-NL" sz="2400" b="1" dirty="0" smtClean="0"/>
              <a:t>Het </a:t>
            </a:r>
            <a:r>
              <a:rPr lang="nl-NL" sz="2400" b="1" dirty="0" smtClean="0"/>
              <a:t>landelijk </a:t>
            </a:r>
            <a:r>
              <a:rPr lang="nl-NL" sz="2400" b="1" dirty="0" smtClean="0"/>
              <a:t>gebied</a:t>
            </a:r>
          </a:p>
          <a:p>
            <a:endParaRPr lang="nl-NL" sz="2400" b="1" dirty="0" smtClean="0"/>
          </a:p>
          <a:p>
            <a:pPr lvl="1">
              <a:buFont typeface="Wingdings 3" pitchFamily="18" charset="2"/>
              <a:buChar char="u"/>
            </a:pPr>
            <a:r>
              <a:rPr lang="nl-NL" sz="2400" dirty="0" smtClean="0"/>
              <a:t>  	Ook veel verandering ruimtegebruik </a:t>
            </a:r>
            <a:r>
              <a:rPr lang="nl-NL" sz="2400" dirty="0" smtClean="0"/>
              <a:t>van het</a:t>
            </a:r>
            <a:br>
              <a:rPr lang="nl-NL" sz="2400" dirty="0" smtClean="0"/>
            </a:br>
            <a:r>
              <a:rPr lang="nl-NL" sz="2400" dirty="0" smtClean="0"/>
              <a:t>       landelijk </a:t>
            </a:r>
            <a:r>
              <a:rPr lang="nl-NL" sz="2400" dirty="0" smtClean="0"/>
              <a:t>gebied:</a:t>
            </a:r>
          </a:p>
          <a:p>
            <a:pPr lvl="1"/>
            <a:r>
              <a:rPr lang="nl-NL" sz="2400" dirty="0" smtClean="0"/>
              <a:t>	</a:t>
            </a:r>
            <a:endParaRPr lang="nl-NL" b="1" dirty="0"/>
          </a:p>
        </p:txBody>
      </p:sp>
      <p:sp>
        <p:nvSpPr>
          <p:cNvPr id="9" name="Rechthoek 8"/>
          <p:cNvSpPr/>
          <p:nvPr/>
        </p:nvSpPr>
        <p:spPr>
          <a:xfrm>
            <a:off x="467544" y="3127608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Calibri" pitchFamily="34" charset="0"/>
              <a:buChar char="●"/>
            </a:pPr>
            <a:r>
              <a:rPr lang="nl-NL" sz="2400" dirty="0" smtClean="0"/>
              <a:t> 	verstedelijking van het platteland door de suburbanisatie</a:t>
            </a:r>
            <a:r>
              <a:rPr lang="nl-NL" sz="2400" dirty="0" smtClean="0"/>
              <a:t>;</a:t>
            </a:r>
          </a:p>
          <a:p>
            <a:pPr lvl="1"/>
            <a:endParaRPr lang="nl-NL" sz="2400" dirty="0" smtClean="0"/>
          </a:p>
          <a:p>
            <a:pPr lvl="1">
              <a:buFont typeface="Calibri" pitchFamily="34" charset="0"/>
              <a:buChar char="●"/>
            </a:pPr>
            <a:r>
              <a:rPr lang="nl-NL" sz="2400" dirty="0" smtClean="0"/>
              <a:t> 	door schaalvergroting veel minder, maar wel grotere 	boerenbedrijven op het platteland</a:t>
            </a:r>
            <a:r>
              <a:rPr lang="nl-NL" sz="2400" dirty="0" smtClean="0"/>
              <a:t>;</a:t>
            </a:r>
          </a:p>
          <a:p>
            <a:pPr lvl="1"/>
            <a:endParaRPr lang="nl-NL" sz="2400" dirty="0" smtClean="0"/>
          </a:p>
          <a:p>
            <a:pPr lvl="1">
              <a:buFont typeface="Calibri" pitchFamily="34" charset="0"/>
              <a:buChar char="●"/>
            </a:pPr>
            <a:r>
              <a:rPr lang="nl-NL" sz="2400" dirty="0" smtClean="0"/>
              <a:t> 	meer ruimte en aandacht voor natuur en recreatie.</a:t>
            </a:r>
          </a:p>
          <a:p>
            <a:pPr lvl="1"/>
            <a:endParaRPr lang="nl-N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3" y="0"/>
            <a:ext cx="91444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467544" y="116632"/>
            <a:ext cx="605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1.4	De Randstad</a:t>
            </a:r>
            <a:endParaRPr lang="nl-NL" b="1" dirty="0"/>
          </a:p>
        </p:txBody>
      </p:sp>
      <p:sp>
        <p:nvSpPr>
          <p:cNvPr id="10" name="Rechthoek 9"/>
          <p:cNvSpPr/>
          <p:nvPr/>
        </p:nvSpPr>
        <p:spPr>
          <a:xfrm>
            <a:off x="971600" y="3429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sz="2400" dirty="0"/>
          </a:p>
        </p:txBody>
      </p:sp>
      <p:sp>
        <p:nvSpPr>
          <p:cNvPr id="8" name="Rechthoek 7"/>
          <p:cNvSpPr/>
          <p:nvPr/>
        </p:nvSpPr>
        <p:spPr>
          <a:xfrm>
            <a:off x="323528" y="908720"/>
            <a:ext cx="9433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Ontstaan en </a:t>
            </a:r>
            <a:r>
              <a:rPr lang="nl-NL" sz="2400" b="1" dirty="0" smtClean="0"/>
              <a:t>groei</a:t>
            </a:r>
          </a:p>
          <a:p>
            <a:endParaRPr lang="nl-NL" sz="2400" b="1" dirty="0" smtClean="0"/>
          </a:p>
          <a:p>
            <a:pPr lvl="1">
              <a:buFont typeface="Wingdings 3" pitchFamily="18" charset="2"/>
              <a:buChar char="u"/>
            </a:pPr>
            <a:r>
              <a:rPr lang="nl-NL" sz="2400" dirty="0" smtClean="0"/>
              <a:t>  	Steden zijn vanaf ongeveer 1300 ontstaan.</a:t>
            </a:r>
          </a:p>
          <a:p>
            <a:pPr lvl="1"/>
            <a:r>
              <a:rPr lang="nl-NL" sz="2400" dirty="0" smtClean="0"/>
              <a:t>	Kenmerken:</a:t>
            </a:r>
          </a:p>
          <a:p>
            <a:pPr lvl="1">
              <a:buFont typeface="Calibri" pitchFamily="34" charset="0"/>
              <a:buChar char="–"/>
            </a:pPr>
            <a:r>
              <a:rPr lang="nl-NL" sz="2400" dirty="0" smtClean="0"/>
              <a:t>	</a:t>
            </a:r>
            <a:r>
              <a:rPr lang="nl-NL" sz="2400" dirty="0" smtClean="0"/>
              <a:t>historische </a:t>
            </a:r>
            <a:r>
              <a:rPr lang="nl-NL" sz="2400" dirty="0" smtClean="0"/>
              <a:t>stadkern (binnenstad) met veel monumenten</a:t>
            </a:r>
            <a:r>
              <a:rPr lang="nl-NL" sz="2400" dirty="0" smtClean="0"/>
              <a:t>;</a:t>
            </a:r>
          </a:p>
          <a:p>
            <a:pPr lvl="1">
              <a:buFont typeface="Calibri" pitchFamily="34" charset="0"/>
              <a:buChar char="–"/>
            </a:pPr>
            <a:r>
              <a:rPr lang="nl-NL" sz="2400" dirty="0" smtClean="0"/>
              <a:t>     smalle </a:t>
            </a:r>
            <a:r>
              <a:rPr lang="nl-NL" sz="2400" dirty="0" smtClean="0"/>
              <a:t>bochtige straatjes met een hoge </a:t>
            </a:r>
            <a:r>
              <a:rPr lang="nl-NL" sz="2400" dirty="0" err="1" smtClean="0"/>
              <a:t>bebouwings</a:t>
            </a:r>
            <a:r>
              <a:rPr lang="nl-NL" sz="2400" dirty="0" smtClean="0"/>
              <a:t>-</a:t>
            </a:r>
            <a:br>
              <a:rPr lang="nl-NL" sz="2400" dirty="0" smtClean="0"/>
            </a:br>
            <a:r>
              <a:rPr lang="nl-NL" sz="2400" dirty="0" smtClean="0"/>
              <a:t>       dichtheid</a:t>
            </a:r>
            <a:r>
              <a:rPr lang="nl-NL" sz="2400" dirty="0" smtClean="0"/>
              <a:t>.</a:t>
            </a:r>
          </a:p>
        </p:txBody>
      </p:sp>
      <p:sp>
        <p:nvSpPr>
          <p:cNvPr id="9" name="Rechthoek 8"/>
          <p:cNvSpPr/>
          <p:nvPr/>
        </p:nvSpPr>
        <p:spPr>
          <a:xfrm>
            <a:off x="287016" y="3573016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Calibri" pitchFamily="34" charset="0"/>
              <a:buChar char="●"/>
            </a:pPr>
            <a:r>
              <a:rPr lang="nl-NL" sz="2400" dirty="0" smtClean="0"/>
              <a:t> 	Concentrische groei vanaf de industrialisatie (na 1870</a:t>
            </a:r>
            <a:r>
              <a:rPr lang="nl-NL" sz="2400" dirty="0" smtClean="0"/>
              <a:t>).</a:t>
            </a:r>
          </a:p>
          <a:p>
            <a:pPr lvl="1">
              <a:buFont typeface="Calibri" pitchFamily="34" charset="0"/>
              <a:buChar char="●"/>
            </a:pPr>
            <a:endParaRPr lang="nl-NL" sz="2400" dirty="0" smtClean="0"/>
          </a:p>
          <a:p>
            <a:pPr lvl="1">
              <a:buFont typeface="Calibri" pitchFamily="34" charset="0"/>
              <a:buChar char="●"/>
            </a:pPr>
            <a:r>
              <a:rPr lang="nl-NL" sz="2400" dirty="0" smtClean="0"/>
              <a:t> 	Stedelijk zones door stedelijke groei en latere suburbanisatie</a:t>
            </a:r>
            <a:r>
              <a:rPr lang="nl-NL" sz="2400" dirty="0" smtClean="0"/>
              <a:t>.</a:t>
            </a:r>
          </a:p>
          <a:p>
            <a:pPr lvl="1">
              <a:buFont typeface="Calibri" pitchFamily="34" charset="0"/>
              <a:buChar char="●"/>
            </a:pPr>
            <a:endParaRPr lang="nl-NL" sz="2400" dirty="0" smtClean="0"/>
          </a:p>
          <a:p>
            <a:pPr lvl="1">
              <a:buFont typeface="Calibri" pitchFamily="34" charset="0"/>
              <a:buChar char="●"/>
            </a:pPr>
            <a:r>
              <a:rPr lang="nl-NL" sz="2400" dirty="0" smtClean="0"/>
              <a:t>    Randstad heeft een </a:t>
            </a:r>
            <a:r>
              <a:rPr lang="nl-NL" sz="2400" dirty="0" err="1" smtClean="0"/>
              <a:t>meerkernen-groeimodel</a:t>
            </a:r>
            <a:r>
              <a:rPr lang="nl-NL" sz="2400" dirty="0" smtClean="0"/>
              <a:t>.	</a:t>
            </a:r>
          </a:p>
        </p:txBody>
      </p:sp>
      <p:sp>
        <p:nvSpPr>
          <p:cNvPr id="11" name="Rechthoek 10"/>
          <p:cNvSpPr/>
          <p:nvPr/>
        </p:nvSpPr>
        <p:spPr>
          <a:xfrm>
            <a:off x="323528" y="5631631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 Narrow" pitchFamily="34" charset="0"/>
              <a:buChar char="■"/>
            </a:pPr>
            <a:r>
              <a:rPr lang="nl-NL" sz="2400" dirty="0" smtClean="0"/>
              <a:t> 	Elke stad heeft zijn eigen specialisatie.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3" y="0"/>
            <a:ext cx="914447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467544" y="116632"/>
            <a:ext cx="605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1.4	De Randstad</a:t>
            </a:r>
            <a:endParaRPr lang="nl-NL" b="1" dirty="0"/>
          </a:p>
        </p:txBody>
      </p:sp>
      <p:sp>
        <p:nvSpPr>
          <p:cNvPr id="10" name="Rechthoek 9"/>
          <p:cNvSpPr/>
          <p:nvPr/>
        </p:nvSpPr>
        <p:spPr>
          <a:xfrm>
            <a:off x="971600" y="3429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196752"/>
            <a:ext cx="3665710" cy="363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/>
        </p:nvSpPr>
        <p:spPr>
          <a:xfrm>
            <a:off x="323528" y="1052736"/>
            <a:ext cx="496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Woonkwaliteit</a:t>
            </a:r>
          </a:p>
          <a:p>
            <a:endParaRPr lang="nl-NL" sz="2400" b="1" dirty="0" smtClean="0"/>
          </a:p>
          <a:p>
            <a:pPr lvl="1">
              <a:buFont typeface="Wingdings 3" pitchFamily="18" charset="2"/>
              <a:buChar char="u"/>
            </a:pPr>
            <a:r>
              <a:rPr lang="nl-NL" sz="2400" dirty="0" smtClean="0"/>
              <a:t>  	Randstad: </a:t>
            </a:r>
          </a:p>
          <a:p>
            <a:pPr lvl="1"/>
            <a:r>
              <a:rPr lang="nl-NL" sz="2400" dirty="0" smtClean="0"/>
              <a:t>	6,5 miljoen inwoners,</a:t>
            </a:r>
          </a:p>
          <a:p>
            <a:pPr lvl="1"/>
            <a:r>
              <a:rPr lang="nl-NL" sz="2400" dirty="0" smtClean="0"/>
              <a:t>	aantal stijgt nog steeds.</a:t>
            </a:r>
          </a:p>
        </p:txBody>
      </p:sp>
      <p:sp>
        <p:nvSpPr>
          <p:cNvPr id="11" name="Rechthoek 10"/>
          <p:cNvSpPr/>
          <p:nvPr/>
        </p:nvSpPr>
        <p:spPr>
          <a:xfrm>
            <a:off x="323528" y="3118316"/>
            <a:ext cx="5328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Calibri" pitchFamily="34" charset="0"/>
              <a:buChar char="●"/>
            </a:pPr>
            <a:r>
              <a:rPr lang="nl-NL" sz="2400" dirty="0" smtClean="0"/>
              <a:t> 	Nieuwe woonwijken</a:t>
            </a:r>
          </a:p>
          <a:p>
            <a:pPr lvl="1"/>
            <a:r>
              <a:rPr lang="nl-NL" sz="2400" dirty="0" smtClean="0"/>
              <a:t>	aan de rand van de steden,</a:t>
            </a:r>
          </a:p>
          <a:p>
            <a:pPr lvl="1"/>
            <a:r>
              <a:rPr lang="nl-NL" sz="2400" dirty="0" smtClean="0"/>
              <a:t>	v.b. Leidse Rijn: 80.000 inwoners.</a:t>
            </a:r>
          </a:p>
          <a:p>
            <a:pPr lvl="1"/>
            <a:endParaRPr lang="nl-NL" sz="2400" dirty="0" smtClean="0"/>
          </a:p>
          <a:p>
            <a:pPr lvl="1">
              <a:buFont typeface="Calibri" pitchFamily="34" charset="0"/>
              <a:buChar char="●"/>
            </a:pPr>
            <a:r>
              <a:rPr lang="nl-NL" sz="2400" dirty="0" smtClean="0"/>
              <a:t> 	Leefbaarheid </a:t>
            </a:r>
            <a:r>
              <a:rPr lang="nl-NL" sz="2400" dirty="0" smtClean="0">
                <a:sym typeface="Wingdings" pitchFamily="2" charset="2"/>
              </a:rPr>
              <a:t>afhankelijk van</a:t>
            </a:r>
            <a:r>
              <a:rPr lang="nl-NL" sz="2400" dirty="0" smtClean="0">
                <a:sym typeface="Wingdings" pitchFamily="2" charset="2"/>
              </a:rPr>
              <a:t>:</a:t>
            </a:r>
            <a:endParaRPr lang="nl-NL" sz="2400" dirty="0" smtClean="0">
              <a:sym typeface="Wingdings" pitchFamily="2" charset="2"/>
            </a:endParaRPr>
          </a:p>
          <a:p>
            <a:pPr lvl="1">
              <a:buFont typeface="Calibri" pitchFamily="34" charset="0"/>
              <a:buChar char="–"/>
            </a:pPr>
            <a:r>
              <a:rPr lang="nl-NL" sz="2400" dirty="0" smtClean="0">
                <a:sym typeface="Wingdings" pitchFamily="2" charset="2"/>
              </a:rPr>
              <a:t>	</a:t>
            </a:r>
            <a:r>
              <a:rPr lang="nl-NL" sz="2400" dirty="0" smtClean="0">
                <a:sym typeface="Wingdings" pitchFamily="2" charset="2"/>
              </a:rPr>
              <a:t>veiligheid;</a:t>
            </a:r>
          </a:p>
          <a:p>
            <a:pPr lvl="1">
              <a:buFont typeface="Calibri" pitchFamily="34" charset="0"/>
              <a:buChar char="–"/>
            </a:pPr>
            <a:r>
              <a:rPr lang="nl-NL" sz="2400" dirty="0" smtClean="0">
                <a:sym typeface="Wingdings" pitchFamily="2" charset="2"/>
              </a:rPr>
              <a:t>     onderhoud;</a:t>
            </a:r>
          </a:p>
          <a:p>
            <a:pPr lvl="1">
              <a:buFont typeface="Calibri" pitchFamily="34" charset="0"/>
              <a:buChar char="–"/>
            </a:pPr>
            <a:r>
              <a:rPr lang="nl-NL" sz="2400" dirty="0" smtClean="0">
                <a:sym typeface="Wingdings" pitchFamily="2" charset="2"/>
              </a:rPr>
              <a:t> </a:t>
            </a:r>
            <a:r>
              <a:rPr lang="nl-NL" sz="2400" dirty="0" smtClean="0">
                <a:sym typeface="Wingdings" pitchFamily="2" charset="2"/>
              </a:rPr>
              <a:t>    </a:t>
            </a:r>
            <a:r>
              <a:rPr lang="nl-NL" sz="2400" dirty="0" smtClean="0">
                <a:sym typeface="Wingdings" pitchFamily="2" charset="2"/>
              </a:rPr>
              <a:t>voorzieningen</a:t>
            </a:r>
            <a:r>
              <a:rPr lang="nl-NL" sz="2400" dirty="0" smtClean="0">
                <a:sym typeface="Wingdings" pitchFamily="2" charset="2"/>
              </a:rPr>
              <a:t>.</a:t>
            </a:r>
            <a:endParaRPr lang="nl-NL" sz="2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4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467544" y="116632"/>
            <a:ext cx="605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1.1	Bevolkingsgroei in Nederland</a:t>
            </a:r>
            <a:endParaRPr lang="nl-NL" b="1" dirty="0"/>
          </a:p>
        </p:txBody>
      </p:sp>
      <p:sp>
        <p:nvSpPr>
          <p:cNvPr id="10" name="Rechthoek 9"/>
          <p:cNvSpPr/>
          <p:nvPr/>
        </p:nvSpPr>
        <p:spPr>
          <a:xfrm>
            <a:off x="0" y="4005064"/>
            <a:ext cx="9361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2400" b="1" dirty="0" smtClean="0"/>
              <a:t>Voorzieningen</a:t>
            </a:r>
          </a:p>
          <a:p>
            <a:pPr lvl="1"/>
            <a:endParaRPr lang="nl-NL" sz="2400" b="1" dirty="0" smtClean="0"/>
          </a:p>
          <a:p>
            <a:pPr lvl="2">
              <a:buFont typeface="Wingdings 3" pitchFamily="18" charset="2"/>
              <a:buChar char="u"/>
            </a:pPr>
            <a:r>
              <a:rPr lang="nl-NL" sz="2400" dirty="0" smtClean="0"/>
              <a:t>  </a:t>
            </a:r>
            <a:r>
              <a:rPr lang="nl-NL" sz="2400" dirty="0" smtClean="0"/>
              <a:t>Randstad </a:t>
            </a:r>
            <a:r>
              <a:rPr lang="nl-NL" sz="2400" dirty="0" smtClean="0"/>
              <a:t>heeft topvoorzieningen.</a:t>
            </a:r>
          </a:p>
          <a:p>
            <a:pPr lvl="1"/>
            <a:r>
              <a:rPr lang="nl-NL" sz="2400" dirty="0" smtClean="0"/>
              <a:t>	</a:t>
            </a:r>
            <a:r>
              <a:rPr lang="nl-NL" sz="2400" dirty="0" smtClean="0"/>
              <a:t>      Door </a:t>
            </a:r>
            <a:r>
              <a:rPr lang="nl-NL" sz="2400" dirty="0" smtClean="0"/>
              <a:t>de grote reikwijdte is heel Nederland het </a:t>
            </a:r>
            <a:r>
              <a:rPr lang="nl-NL" sz="2400" dirty="0" err="1" smtClean="0"/>
              <a:t>verzorgings</a:t>
            </a:r>
            <a:r>
              <a:rPr lang="nl-NL" sz="2400" dirty="0" smtClean="0"/>
              <a:t>-</a:t>
            </a:r>
            <a:br>
              <a:rPr lang="nl-NL" sz="2400" dirty="0" smtClean="0"/>
            </a:br>
            <a:r>
              <a:rPr lang="nl-NL" sz="2400" dirty="0" smtClean="0"/>
              <a:t>             gebied, </a:t>
            </a:r>
            <a:r>
              <a:rPr lang="nl-NL" sz="2400" dirty="0" err="1" smtClean="0"/>
              <a:t>v.b</a:t>
            </a:r>
            <a:r>
              <a:rPr lang="nl-NL" sz="2400" dirty="0" smtClean="0"/>
              <a:t>. musicaltheaters.</a:t>
            </a:r>
          </a:p>
        </p:txBody>
      </p:sp>
      <p:sp>
        <p:nvSpPr>
          <p:cNvPr id="8" name="Rechthoek 7"/>
          <p:cNvSpPr/>
          <p:nvPr/>
        </p:nvSpPr>
        <p:spPr>
          <a:xfrm>
            <a:off x="467544" y="980728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Bereikbaarheid </a:t>
            </a:r>
            <a:r>
              <a:rPr lang="nl-NL" sz="2400" b="1" dirty="0" smtClean="0"/>
              <a:t>en </a:t>
            </a:r>
            <a:r>
              <a:rPr lang="nl-NL" sz="2400" b="1" dirty="0" smtClean="0"/>
              <a:t>infrastructuur</a:t>
            </a:r>
          </a:p>
          <a:p>
            <a:endParaRPr lang="nl-NL" sz="2400" b="1" dirty="0" smtClean="0"/>
          </a:p>
          <a:p>
            <a:pPr lvl="1">
              <a:buFont typeface="Wingdings 3" pitchFamily="18" charset="2"/>
              <a:buChar char="u"/>
            </a:pPr>
            <a:r>
              <a:rPr lang="nl-NL" sz="2400" dirty="0" smtClean="0"/>
              <a:t>  	Veel mobiliteit, bijv. forensisme.</a:t>
            </a:r>
          </a:p>
          <a:p>
            <a:pPr lvl="1"/>
            <a:r>
              <a:rPr lang="nl-NL" sz="2400" dirty="0" smtClean="0"/>
              <a:t>	Door congestie (files) neemt de bereikbaarheid af.</a:t>
            </a:r>
          </a:p>
        </p:txBody>
      </p:sp>
      <p:sp>
        <p:nvSpPr>
          <p:cNvPr id="9" name="Rechthoek 8"/>
          <p:cNvSpPr/>
          <p:nvPr/>
        </p:nvSpPr>
        <p:spPr>
          <a:xfrm>
            <a:off x="467544" y="2660719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Calibri" pitchFamily="34" charset="0"/>
              <a:buChar char="●"/>
            </a:pPr>
            <a:r>
              <a:rPr lang="nl-NL" sz="2400" dirty="0" smtClean="0"/>
              <a:t> 	Verbeteren van de bereikbaarheid door:</a:t>
            </a:r>
          </a:p>
          <a:p>
            <a:pPr lvl="1"/>
            <a:r>
              <a:rPr lang="nl-NL" sz="2400" dirty="0" smtClean="0"/>
              <a:t>	verbeteren en uitbreiding van infrastructuur 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       (</a:t>
            </a:r>
            <a:r>
              <a:rPr lang="nl-NL" sz="2400" dirty="0" smtClean="0"/>
              <a:t>wegen en spoor).</a:t>
            </a:r>
          </a:p>
          <a:p>
            <a:pPr lvl="1"/>
            <a:r>
              <a:rPr lang="nl-NL" sz="2400" dirty="0" smtClean="0"/>
              <a:t>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47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467544" y="116632"/>
            <a:ext cx="605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1.5	Bronnen: Strijd om de ruimte</a:t>
            </a:r>
            <a:endParaRPr lang="nl-NL" b="1" dirty="0"/>
          </a:p>
        </p:txBody>
      </p:sp>
      <p:sp>
        <p:nvSpPr>
          <p:cNvPr id="10" name="Rechthoek 9"/>
          <p:cNvSpPr/>
          <p:nvPr/>
        </p:nvSpPr>
        <p:spPr>
          <a:xfrm>
            <a:off x="971600" y="3429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84784"/>
            <a:ext cx="389465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/>
        </p:nvSpPr>
        <p:spPr>
          <a:xfrm>
            <a:off x="323528" y="1052736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Ruimtelijke </a:t>
            </a:r>
            <a:r>
              <a:rPr lang="nl-NL" sz="2400" b="1" dirty="0" smtClean="0"/>
              <a:t>ordening</a:t>
            </a:r>
          </a:p>
          <a:p>
            <a:endParaRPr lang="nl-NL" sz="2400" b="1" dirty="0" smtClean="0"/>
          </a:p>
          <a:p>
            <a:pPr lvl="1">
              <a:buFont typeface="Wingdings 3" pitchFamily="18" charset="2"/>
              <a:buChar char="u"/>
            </a:pPr>
            <a:r>
              <a:rPr lang="nl-NL" sz="2400" dirty="0" smtClean="0"/>
              <a:t>  	Inrichten van de ruimte noem </a:t>
            </a:r>
          </a:p>
          <a:p>
            <a:pPr lvl="1"/>
            <a:r>
              <a:rPr lang="nl-NL" sz="2400" dirty="0" smtClean="0"/>
              <a:t>	je: ruimtelijke ordening.</a:t>
            </a:r>
          </a:p>
        </p:txBody>
      </p:sp>
      <p:sp>
        <p:nvSpPr>
          <p:cNvPr id="11" name="Rechthoek 10"/>
          <p:cNvSpPr/>
          <p:nvPr/>
        </p:nvSpPr>
        <p:spPr>
          <a:xfrm>
            <a:off x="323528" y="2820992"/>
            <a:ext cx="496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Calibri" pitchFamily="34" charset="0"/>
              <a:buChar char="●"/>
            </a:pPr>
            <a:r>
              <a:rPr lang="nl-NL" sz="2400" dirty="0" smtClean="0"/>
              <a:t> 	In het bestemmingsplan</a:t>
            </a:r>
          </a:p>
          <a:p>
            <a:pPr lvl="1"/>
            <a:r>
              <a:rPr lang="nl-NL" sz="2400" dirty="0" smtClean="0"/>
              <a:t>	van de gemeente staan de 	</a:t>
            </a:r>
          </a:p>
          <a:p>
            <a:pPr lvl="1"/>
            <a:r>
              <a:rPr lang="nl-NL" sz="2400" dirty="0" smtClean="0"/>
              <a:t>	plannen vastgelegd omtrent:</a:t>
            </a:r>
          </a:p>
          <a:p>
            <a:pPr lvl="1">
              <a:buFontTx/>
              <a:buChar char="-"/>
            </a:pPr>
            <a:r>
              <a:rPr lang="nl-NL" sz="2400" dirty="0" smtClean="0"/>
              <a:t> wonen	- recreatie</a:t>
            </a:r>
          </a:p>
          <a:p>
            <a:pPr lvl="1">
              <a:buFontTx/>
              <a:buChar char="-"/>
            </a:pPr>
            <a:r>
              <a:rPr lang="nl-NL" sz="2400" dirty="0" smtClean="0"/>
              <a:t> werken	- natuur</a:t>
            </a:r>
          </a:p>
          <a:p>
            <a:pPr lvl="1">
              <a:buFontTx/>
              <a:buChar char="-"/>
            </a:pPr>
            <a:r>
              <a:rPr lang="nl-NL" sz="2400" dirty="0" smtClean="0"/>
              <a:t> verkeer	- ander grondgebruik</a:t>
            </a:r>
          </a:p>
          <a:p>
            <a:pPr lvl="1">
              <a:buFontTx/>
              <a:buChar char="-"/>
            </a:pPr>
            <a:endParaRPr lang="nl-NL" sz="2400" dirty="0" smtClean="0"/>
          </a:p>
        </p:txBody>
      </p:sp>
      <p:sp>
        <p:nvSpPr>
          <p:cNvPr id="12" name="Rechthoek 11"/>
          <p:cNvSpPr/>
          <p:nvPr/>
        </p:nvSpPr>
        <p:spPr>
          <a:xfrm>
            <a:off x="323528" y="526229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sz="2400" dirty="0" smtClean="0"/>
              <a:t>Dit geldt ook voor Schiphol en de Haarlemmermeer</a:t>
            </a:r>
          </a:p>
          <a:p>
            <a:pPr lvl="1">
              <a:buFontTx/>
              <a:buChar char="-"/>
            </a:pPr>
            <a:endParaRPr lang="nl-NL" sz="24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5" descr="geo_ppt_800x600_vmbo bb_blanc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0"/>
            <a:ext cx="914447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467544" y="116632"/>
            <a:ext cx="605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1.5	Bronnen: Strijd om de ruimte</a:t>
            </a:r>
            <a:endParaRPr lang="nl-NL" b="1" dirty="0"/>
          </a:p>
        </p:txBody>
      </p:sp>
      <p:sp>
        <p:nvSpPr>
          <p:cNvPr id="10" name="Rechthoek 9"/>
          <p:cNvSpPr/>
          <p:nvPr/>
        </p:nvSpPr>
        <p:spPr>
          <a:xfrm>
            <a:off x="971600" y="3429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sz="2400" dirty="0"/>
          </a:p>
        </p:txBody>
      </p:sp>
      <p:sp>
        <p:nvSpPr>
          <p:cNvPr id="8" name="Rechthoek 7"/>
          <p:cNvSpPr/>
          <p:nvPr/>
        </p:nvSpPr>
        <p:spPr>
          <a:xfrm>
            <a:off x="467544" y="980728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Economisch</a:t>
            </a:r>
            <a:endParaRPr lang="nl-NL" sz="2400" b="1" dirty="0" smtClean="0"/>
          </a:p>
          <a:p>
            <a:pPr lvl="1">
              <a:buFont typeface="Wingdings 3" pitchFamily="18" charset="2"/>
              <a:buChar char="u"/>
            </a:pPr>
            <a:r>
              <a:rPr lang="nl-NL" sz="2400" dirty="0" smtClean="0"/>
              <a:t>  	</a:t>
            </a:r>
            <a:r>
              <a:rPr lang="nl-NL" sz="2400" dirty="0" err="1" smtClean="0"/>
              <a:t>Schiphol</a:t>
            </a:r>
            <a:r>
              <a:rPr lang="nl-NL" sz="2400" dirty="0" smtClean="0"/>
              <a:t> is de banenmotor van Nederland.</a:t>
            </a:r>
          </a:p>
          <a:p>
            <a:pPr lvl="1"/>
            <a:r>
              <a:rPr lang="nl-NL" sz="2400" dirty="0" smtClean="0"/>
              <a:t>	Daarom alle ruimte voor de ontwikkeling van </a:t>
            </a:r>
            <a:r>
              <a:rPr lang="nl-NL" sz="2400" dirty="0" err="1" smtClean="0"/>
              <a:t>Schiphol</a:t>
            </a:r>
            <a:r>
              <a:rPr lang="nl-NL" sz="2400" dirty="0" smtClean="0"/>
              <a:t> met  	alle bijbehorende infrastructuur</a:t>
            </a:r>
          </a:p>
        </p:txBody>
      </p:sp>
      <p:sp>
        <p:nvSpPr>
          <p:cNvPr id="9" name="Rechthoek 8"/>
          <p:cNvSpPr/>
          <p:nvPr/>
        </p:nvSpPr>
        <p:spPr>
          <a:xfrm>
            <a:off x="467544" y="2660719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Milieu</a:t>
            </a:r>
            <a:endParaRPr lang="nl-NL" sz="2400" b="1" dirty="0" smtClean="0"/>
          </a:p>
          <a:p>
            <a:pPr lvl="1">
              <a:buFont typeface="Wingdings 3" pitchFamily="18" charset="2"/>
              <a:buChar char="u"/>
            </a:pPr>
            <a:r>
              <a:rPr lang="nl-NL" sz="2400" dirty="0" smtClean="0"/>
              <a:t>  	Veel geluidsoverlast, veel ruimte gebruik voor de luchthaven</a:t>
            </a:r>
          </a:p>
          <a:p>
            <a:pPr lvl="1"/>
            <a:r>
              <a:rPr lang="nl-NL" sz="2400" dirty="0" smtClean="0"/>
              <a:t>	</a:t>
            </a:r>
          </a:p>
        </p:txBody>
      </p:sp>
      <p:sp>
        <p:nvSpPr>
          <p:cNvPr id="11" name="Rechthoek 10"/>
          <p:cNvSpPr/>
          <p:nvPr/>
        </p:nvSpPr>
        <p:spPr>
          <a:xfrm>
            <a:off x="467544" y="3789040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Sociaal</a:t>
            </a:r>
            <a:endParaRPr lang="nl-NL" sz="2400" b="1" dirty="0" smtClean="0"/>
          </a:p>
          <a:p>
            <a:pPr lvl="1">
              <a:buFont typeface="Wingdings 3" pitchFamily="18" charset="2"/>
              <a:buChar char="u"/>
            </a:pPr>
            <a:r>
              <a:rPr lang="nl-NL" sz="2400" dirty="0" smtClean="0"/>
              <a:t>  	Woningbouw: grote moeilijkheden bij het vinden </a:t>
            </a:r>
            <a:r>
              <a:rPr lang="nl-NL" sz="2400" dirty="0" smtClean="0"/>
              <a:t>van</a:t>
            </a:r>
            <a:br>
              <a:rPr lang="nl-NL" sz="2400" dirty="0" smtClean="0"/>
            </a:br>
            <a:r>
              <a:rPr lang="nl-NL" sz="2400" dirty="0" smtClean="0"/>
              <a:t>       geschikte locatie</a:t>
            </a:r>
            <a:r>
              <a:rPr lang="nl-NL" sz="2400" dirty="0" smtClean="0"/>
              <a:t>, </a:t>
            </a:r>
            <a:r>
              <a:rPr lang="nl-NL" sz="2400" dirty="0" smtClean="0"/>
              <a:t>tevens weinig </a:t>
            </a:r>
            <a:r>
              <a:rPr lang="nl-NL" sz="2400" dirty="0" smtClean="0"/>
              <a:t>ruimte voor recreatie</a:t>
            </a:r>
          </a:p>
          <a:p>
            <a:pPr lvl="1"/>
            <a:endParaRPr lang="nl-NL" sz="2400" dirty="0" smtClean="0"/>
          </a:p>
          <a:p>
            <a:pPr lvl="1"/>
            <a:r>
              <a:rPr lang="nl-NL" sz="2400" dirty="0" smtClean="0"/>
              <a:t>Politiek moet de juiste afwegingen maken.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4"/>
          <p:cNvSpPr txBox="1">
            <a:spLocks noChangeArrowheads="1"/>
          </p:cNvSpPr>
          <p:nvPr/>
        </p:nvSpPr>
        <p:spPr bwMode="auto">
          <a:xfrm>
            <a:off x="0" y="2348880"/>
            <a:ext cx="8676456" cy="220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r>
              <a:rPr lang="nl-NL" sz="2400" b="1" dirty="0" smtClean="0"/>
              <a:t>	Bevolkingsgroei </a:t>
            </a:r>
          </a:p>
          <a:p>
            <a:pPr lvl="1">
              <a:buFont typeface="Wingdings 3" pitchFamily="18" charset="2"/>
              <a:buChar char="u"/>
            </a:pPr>
            <a:r>
              <a:rPr lang="nl-NL" sz="2400" dirty="0" smtClean="0"/>
              <a:t>  	1. Natuurlijke bevolkingsgroei: </a:t>
            </a:r>
          </a:p>
          <a:p>
            <a:pPr lvl="1"/>
            <a:r>
              <a:rPr lang="nl-NL" sz="2400" dirty="0" smtClean="0">
                <a:sym typeface="Wingdings" pitchFamily="2" charset="2"/>
              </a:rPr>
              <a:t>	    </a:t>
            </a:r>
            <a:r>
              <a:rPr lang="nl-NL" sz="2400" i="1" dirty="0" smtClean="0">
                <a:sym typeface="Wingdings" pitchFamily="2" charset="2"/>
              </a:rPr>
              <a:t> Saldo van geboortecijfer min sterftecijfer</a:t>
            </a:r>
            <a:endParaRPr lang="nl-NL" sz="2400" i="1" dirty="0" smtClean="0"/>
          </a:p>
          <a:p>
            <a:pPr lvl="1"/>
            <a:r>
              <a:rPr lang="nl-NL" sz="2400" dirty="0" smtClean="0"/>
              <a:t>	2. Sociale bevolkingsgroei:  </a:t>
            </a:r>
          </a:p>
          <a:p>
            <a:pPr lvl="1"/>
            <a:r>
              <a:rPr lang="nl-NL" sz="2400" dirty="0" smtClean="0">
                <a:sym typeface="Wingdings" pitchFamily="2" charset="2"/>
              </a:rPr>
              <a:t>	    </a:t>
            </a:r>
            <a:r>
              <a:rPr lang="nl-NL" sz="2400" i="1" dirty="0" smtClean="0">
                <a:sym typeface="Wingdings" pitchFamily="2" charset="2"/>
              </a:rPr>
              <a:t> Saldo van immigratie min emigratie</a:t>
            </a:r>
          </a:p>
          <a:p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395536" y="4488120"/>
            <a:ext cx="87484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/>
              <a:t>Demografische cijfers kunnen op twee manieren weergegeven worden:</a:t>
            </a:r>
          </a:p>
          <a:p>
            <a:pPr marL="342900" indent="-342900">
              <a:buAutoNum type="arabicPeriod"/>
            </a:pPr>
            <a:r>
              <a:rPr lang="nl-NL" sz="2200" dirty="0" smtClean="0"/>
              <a:t>Absolute cijfers: het aantal geboorten in één jaar.</a:t>
            </a:r>
          </a:p>
          <a:p>
            <a:pPr marL="342900" indent="-342900"/>
            <a:r>
              <a:rPr lang="nl-NL" sz="2200" dirty="0" smtClean="0"/>
              <a:t>	</a:t>
            </a:r>
            <a:r>
              <a:rPr lang="nl-NL" sz="2000" i="1" dirty="0" smtClean="0">
                <a:sym typeface="Wingdings" pitchFamily="2" charset="2"/>
              </a:rPr>
              <a:t>  </a:t>
            </a:r>
            <a:r>
              <a:rPr lang="nl-NL" sz="2200" dirty="0" smtClean="0"/>
              <a:t>In een land zijn in één jaar 181.500 kinderen geboren.</a:t>
            </a:r>
          </a:p>
          <a:p>
            <a:pPr marL="342900" indent="-342900">
              <a:buAutoNum type="arabicPeriod" startAt="2"/>
            </a:pPr>
            <a:r>
              <a:rPr lang="nl-NL" sz="2200" dirty="0" smtClean="0"/>
              <a:t>Relatieve cijfers: aantal geboorten per 1000 inwoners.</a:t>
            </a:r>
          </a:p>
          <a:p>
            <a:pPr marL="342900" indent="-342900"/>
            <a:r>
              <a:rPr lang="nl-NL" sz="2200" dirty="0" smtClean="0"/>
              <a:t>	</a:t>
            </a:r>
            <a:r>
              <a:rPr lang="nl-NL" sz="2000" i="1" dirty="0" smtClean="0">
                <a:sym typeface="Wingdings" pitchFamily="2" charset="2"/>
              </a:rPr>
              <a:t>  </a:t>
            </a:r>
            <a:r>
              <a:rPr lang="nl-NL" sz="2200" dirty="0" smtClean="0"/>
              <a:t>11‰ betekent: er worden 11 kinderen geboren per 1000 inwoners.</a:t>
            </a:r>
          </a:p>
          <a:p>
            <a:pPr marL="342900" indent="-342900"/>
            <a:endParaRPr lang="nl-NL" sz="2000" dirty="0" smtClean="0"/>
          </a:p>
          <a:p>
            <a:pPr marL="342900" indent="-342900"/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2915816" y="980728"/>
            <a:ext cx="590465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Bevolking en Ruimte</a:t>
            </a:r>
          </a:p>
          <a:p>
            <a:r>
              <a:rPr lang="nl-NL" sz="2400" b="1" dirty="0" smtClean="0"/>
              <a:t>1.1	Bevolkingsgroei in Nederland</a:t>
            </a:r>
            <a:endParaRPr lang="nl-NL" sz="2400" b="1" dirty="0"/>
          </a:p>
        </p:txBody>
      </p:sp>
      <p:pic>
        <p:nvPicPr>
          <p:cNvPr id="6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47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827584" y="1124744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39552" y="11663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1.1	Bevolkingsgroei in Nederland</a:t>
            </a:r>
            <a:endParaRPr lang="nl-NL" b="1" dirty="0"/>
          </a:p>
        </p:txBody>
      </p:sp>
      <p:sp>
        <p:nvSpPr>
          <p:cNvPr id="22" name="Rechthoek 21"/>
          <p:cNvSpPr/>
          <p:nvPr/>
        </p:nvSpPr>
        <p:spPr>
          <a:xfrm>
            <a:off x="1403648" y="2132856"/>
            <a:ext cx="5454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alibri" pitchFamily="34" charset="0"/>
              <a:buChar char="●"/>
            </a:pPr>
            <a:endParaRPr lang="nl-NL" sz="2400" i="1" dirty="0" smtClean="0"/>
          </a:p>
        </p:txBody>
      </p:sp>
      <p:sp>
        <p:nvSpPr>
          <p:cNvPr id="24" name="Rechthoek 23"/>
          <p:cNvSpPr/>
          <p:nvPr/>
        </p:nvSpPr>
        <p:spPr>
          <a:xfrm>
            <a:off x="611560" y="915685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Bevolkingsgroei </a:t>
            </a:r>
          </a:p>
          <a:p>
            <a:endParaRPr lang="nl-NL" sz="2400" b="1" dirty="0" smtClean="0"/>
          </a:p>
          <a:p>
            <a:pPr lvl="1">
              <a:buFont typeface="Wingdings 3" pitchFamily="18" charset="2"/>
              <a:buChar char="u"/>
            </a:pPr>
            <a:r>
              <a:rPr lang="nl-NL" sz="2400" dirty="0" smtClean="0"/>
              <a:t>  	1. Natuurlijke bevolkingsgroei:  </a:t>
            </a:r>
          </a:p>
          <a:p>
            <a:pPr lvl="1"/>
            <a:r>
              <a:rPr lang="nl-NL" sz="2400" dirty="0" smtClean="0">
                <a:sym typeface="Wingdings" pitchFamily="2" charset="2"/>
              </a:rPr>
              <a:t>	    </a:t>
            </a:r>
            <a:r>
              <a:rPr lang="nl-NL" sz="2400" i="1" dirty="0" smtClean="0">
                <a:sym typeface="Wingdings" pitchFamily="2" charset="2"/>
              </a:rPr>
              <a:t> Saldo van geboortecijfer min sterftecijfer</a:t>
            </a:r>
            <a:r>
              <a:rPr lang="nl-NL" sz="2400" i="1" dirty="0" smtClean="0">
                <a:sym typeface="Wingdings" pitchFamily="2" charset="2"/>
              </a:rPr>
              <a:t>.</a:t>
            </a:r>
          </a:p>
          <a:p>
            <a:pPr lvl="1"/>
            <a:r>
              <a:rPr lang="nl-NL" sz="2400" dirty="0" smtClean="0"/>
              <a:t>	2. Sociale bevolkingsgroei:  </a:t>
            </a:r>
          </a:p>
          <a:p>
            <a:pPr lvl="1"/>
            <a:r>
              <a:rPr lang="nl-NL" sz="2400" dirty="0" smtClean="0">
                <a:sym typeface="Wingdings" pitchFamily="2" charset="2"/>
              </a:rPr>
              <a:t>	    </a:t>
            </a:r>
            <a:r>
              <a:rPr lang="nl-NL" sz="2400" i="1" dirty="0" smtClean="0">
                <a:sym typeface="Wingdings" pitchFamily="2" charset="2"/>
              </a:rPr>
              <a:t> Saldo van immigratie min emigratie.</a:t>
            </a:r>
          </a:p>
          <a:p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25" name="Rechthoek 24"/>
          <p:cNvSpPr/>
          <p:nvPr/>
        </p:nvSpPr>
        <p:spPr>
          <a:xfrm>
            <a:off x="755576" y="3252460"/>
            <a:ext cx="907300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Demografische cijfers kunnen op twee </a:t>
            </a:r>
            <a:r>
              <a:rPr lang="nl-NL" sz="2400" dirty="0" smtClean="0"/>
              <a:t>manieren</a:t>
            </a:r>
          </a:p>
          <a:p>
            <a:r>
              <a:rPr lang="nl-NL" sz="2400" dirty="0" smtClean="0"/>
              <a:t>weergegeven worden:</a:t>
            </a:r>
          </a:p>
          <a:p>
            <a:endParaRPr lang="nl-NL" sz="2400" dirty="0" smtClean="0"/>
          </a:p>
          <a:p>
            <a:pPr marL="342900" indent="-342900">
              <a:buAutoNum type="arabicPeriod"/>
            </a:pPr>
            <a:r>
              <a:rPr lang="nl-NL" sz="2400" dirty="0" smtClean="0"/>
              <a:t>Absolute cijfers: het aantal geboorten in één jaar.</a:t>
            </a:r>
          </a:p>
          <a:p>
            <a:pPr marL="342900" indent="-342900"/>
            <a:r>
              <a:rPr lang="nl-NL" sz="2400" dirty="0" smtClean="0"/>
              <a:t>	</a:t>
            </a:r>
            <a:r>
              <a:rPr lang="nl-NL" sz="2400" dirty="0" smtClean="0"/>
              <a:t>In </a:t>
            </a:r>
            <a:r>
              <a:rPr lang="nl-NL" sz="2400" dirty="0" smtClean="0"/>
              <a:t>een land zijn in één jaar 181.500 kinderen </a:t>
            </a:r>
            <a:r>
              <a:rPr lang="nl-NL" sz="2400" dirty="0" smtClean="0"/>
              <a:t>geboren</a:t>
            </a:r>
          </a:p>
          <a:p>
            <a:pPr marL="342900" indent="-342900">
              <a:buAutoNum type="arabicPeriod" startAt="2"/>
            </a:pPr>
            <a:r>
              <a:rPr lang="nl-NL" sz="2400" dirty="0" smtClean="0"/>
              <a:t>Relatieve </a:t>
            </a:r>
            <a:r>
              <a:rPr lang="nl-NL" sz="2400" dirty="0" smtClean="0"/>
              <a:t>cijfers: aantal geboorten per 1000 inwoners.</a:t>
            </a:r>
          </a:p>
          <a:p>
            <a:pPr marL="342900" indent="-342900"/>
            <a:r>
              <a:rPr lang="nl-NL" sz="2400" dirty="0" smtClean="0"/>
              <a:t>	</a:t>
            </a:r>
            <a:r>
              <a:rPr lang="nl-NL" sz="2400" dirty="0" smtClean="0"/>
              <a:t>11</a:t>
            </a:r>
            <a:r>
              <a:rPr lang="nl-NL" sz="2400" dirty="0" smtClean="0"/>
              <a:t>‰ betekent: er worden 11 kinderen </a:t>
            </a:r>
            <a:r>
              <a:rPr lang="nl-NL" sz="2400" dirty="0" smtClean="0"/>
              <a:t>geboren</a:t>
            </a:r>
          </a:p>
          <a:p>
            <a:pPr marL="342900" indent="-342900"/>
            <a:r>
              <a:rPr lang="nl-NL" sz="2400" dirty="0" smtClean="0"/>
              <a:t> </a:t>
            </a:r>
            <a:r>
              <a:rPr lang="nl-NL" sz="2400" dirty="0" smtClean="0"/>
              <a:t>   </a:t>
            </a:r>
            <a:r>
              <a:rPr lang="nl-NL" sz="2400" dirty="0" smtClean="0"/>
              <a:t> </a:t>
            </a:r>
            <a:r>
              <a:rPr lang="nl-NL" sz="2400" dirty="0" smtClean="0"/>
              <a:t>per 1000 inwoners.</a:t>
            </a:r>
          </a:p>
          <a:p>
            <a:pPr marL="342900" indent="-342900"/>
            <a:endParaRPr lang="nl-NL" sz="1600" dirty="0" smtClean="0"/>
          </a:p>
          <a:p>
            <a:pPr marL="342900" indent="-342900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4"/>
          <p:cNvSpPr txBox="1">
            <a:spLocks noChangeArrowheads="1"/>
          </p:cNvSpPr>
          <p:nvPr/>
        </p:nvSpPr>
        <p:spPr bwMode="auto">
          <a:xfrm>
            <a:off x="0" y="2348880"/>
            <a:ext cx="8676456" cy="220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433" tIns="41217" rIns="82433" bIns="41217">
            <a:spAutoFit/>
          </a:bodyPr>
          <a:lstStyle/>
          <a:p>
            <a:r>
              <a:rPr lang="nl-NL" sz="2400" b="1" dirty="0" smtClean="0"/>
              <a:t>	Bevolkingsgroei </a:t>
            </a:r>
          </a:p>
          <a:p>
            <a:pPr lvl="1">
              <a:buFont typeface="Wingdings 3" pitchFamily="18" charset="2"/>
              <a:buChar char="u"/>
            </a:pPr>
            <a:r>
              <a:rPr lang="nl-NL" sz="2400" dirty="0" smtClean="0"/>
              <a:t>  	1. Natuurlijke bevolkingsgroei: </a:t>
            </a:r>
          </a:p>
          <a:p>
            <a:pPr lvl="1"/>
            <a:r>
              <a:rPr lang="nl-NL" sz="2400" dirty="0" smtClean="0">
                <a:sym typeface="Wingdings" pitchFamily="2" charset="2"/>
              </a:rPr>
              <a:t>	    </a:t>
            </a:r>
            <a:r>
              <a:rPr lang="nl-NL" sz="2400" i="1" dirty="0" smtClean="0">
                <a:sym typeface="Wingdings" pitchFamily="2" charset="2"/>
              </a:rPr>
              <a:t> Saldo van geboortecijfer min sterftecijfer</a:t>
            </a:r>
            <a:endParaRPr lang="nl-NL" sz="2400" i="1" dirty="0" smtClean="0"/>
          </a:p>
          <a:p>
            <a:pPr lvl="1"/>
            <a:r>
              <a:rPr lang="nl-NL" sz="2400" dirty="0" smtClean="0"/>
              <a:t>	2. Sociale bevolkingsgroei:  </a:t>
            </a:r>
          </a:p>
          <a:p>
            <a:pPr lvl="1"/>
            <a:r>
              <a:rPr lang="nl-NL" sz="2400" dirty="0" smtClean="0">
                <a:sym typeface="Wingdings" pitchFamily="2" charset="2"/>
              </a:rPr>
              <a:t>	    </a:t>
            </a:r>
            <a:r>
              <a:rPr lang="nl-NL" sz="2400" i="1" dirty="0" smtClean="0">
                <a:sym typeface="Wingdings" pitchFamily="2" charset="2"/>
              </a:rPr>
              <a:t> Saldo van immigratie min emigratie</a:t>
            </a:r>
          </a:p>
          <a:p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395536" y="4488120"/>
            <a:ext cx="87484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/>
              <a:t>Demografische cijfers kunnen op twee manieren weergegeven worden:</a:t>
            </a:r>
          </a:p>
          <a:p>
            <a:pPr marL="342900" indent="-342900">
              <a:buAutoNum type="arabicPeriod"/>
            </a:pPr>
            <a:r>
              <a:rPr lang="nl-NL" sz="2200" dirty="0" smtClean="0"/>
              <a:t>Absolute cijfers: het aantal geboorten in één jaar.</a:t>
            </a:r>
          </a:p>
          <a:p>
            <a:pPr marL="342900" indent="-342900"/>
            <a:r>
              <a:rPr lang="nl-NL" sz="2200" dirty="0" smtClean="0"/>
              <a:t>	</a:t>
            </a:r>
            <a:r>
              <a:rPr lang="nl-NL" sz="2000" i="1" dirty="0" smtClean="0">
                <a:sym typeface="Wingdings" pitchFamily="2" charset="2"/>
              </a:rPr>
              <a:t>  </a:t>
            </a:r>
            <a:r>
              <a:rPr lang="nl-NL" sz="2200" dirty="0" smtClean="0"/>
              <a:t>In een land zijn in één jaar 181.500 kinderen geboren.</a:t>
            </a:r>
          </a:p>
          <a:p>
            <a:pPr marL="342900" indent="-342900">
              <a:buAutoNum type="arabicPeriod" startAt="2"/>
            </a:pPr>
            <a:r>
              <a:rPr lang="nl-NL" sz="2200" dirty="0" smtClean="0"/>
              <a:t>Relatieve cijfers: aantal geboorten per 1000 inwoners.</a:t>
            </a:r>
          </a:p>
          <a:p>
            <a:pPr marL="342900" indent="-342900"/>
            <a:r>
              <a:rPr lang="nl-NL" sz="2200" dirty="0" smtClean="0"/>
              <a:t>	</a:t>
            </a:r>
            <a:r>
              <a:rPr lang="nl-NL" sz="2000" i="1" dirty="0" smtClean="0">
                <a:sym typeface="Wingdings" pitchFamily="2" charset="2"/>
              </a:rPr>
              <a:t>  </a:t>
            </a:r>
            <a:r>
              <a:rPr lang="nl-NL" sz="2200" dirty="0" smtClean="0"/>
              <a:t>11‰ betekent: er worden 11 kinderen geboren per 1000 inwoners.</a:t>
            </a:r>
          </a:p>
          <a:p>
            <a:pPr marL="342900" indent="-342900"/>
            <a:endParaRPr lang="nl-NL" sz="2000" dirty="0" smtClean="0"/>
          </a:p>
          <a:p>
            <a:pPr marL="342900" indent="-342900"/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2915816" y="980728"/>
            <a:ext cx="590465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Bevolking en Ruimte</a:t>
            </a:r>
          </a:p>
          <a:p>
            <a:r>
              <a:rPr lang="nl-NL" sz="2400" b="1" dirty="0" smtClean="0"/>
              <a:t>1.1	Bevolkingsgroei in Nederland</a:t>
            </a:r>
            <a:endParaRPr lang="nl-NL" sz="2400" b="1" dirty="0"/>
          </a:p>
        </p:txBody>
      </p:sp>
      <p:pic>
        <p:nvPicPr>
          <p:cNvPr id="6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27384"/>
            <a:ext cx="9180989" cy="688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467544" y="98072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Van </a:t>
            </a:r>
            <a:r>
              <a:rPr lang="nl-NL" sz="2400" b="1" dirty="0" smtClean="0"/>
              <a:t>jong naar </a:t>
            </a:r>
            <a:r>
              <a:rPr lang="nl-NL" sz="2400" b="1" dirty="0" smtClean="0"/>
              <a:t>oud</a:t>
            </a:r>
          </a:p>
          <a:p>
            <a:endParaRPr lang="nl-NL" sz="2400" b="1" dirty="0" smtClean="0"/>
          </a:p>
          <a:p>
            <a:pPr lvl="1">
              <a:buFont typeface="Wingdings 3" pitchFamily="18" charset="2"/>
              <a:buChar char="u"/>
            </a:pPr>
            <a:r>
              <a:rPr lang="nl-NL" sz="2400" dirty="0" smtClean="0"/>
              <a:t>  	Vergrijzing door verschillende oorzaken: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39552" y="11663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1.1	Bevolkingsgroei in Nederland</a:t>
            </a:r>
            <a:endParaRPr lang="nl-NL" b="1" dirty="0"/>
          </a:p>
        </p:txBody>
      </p:sp>
      <p:pic>
        <p:nvPicPr>
          <p:cNvPr id="21" name="Afbeelding 20" descr="leeftijdsopbouw nederl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268760"/>
            <a:ext cx="2574032" cy="3925398"/>
          </a:xfrm>
          <a:prstGeom prst="rect">
            <a:avLst/>
          </a:prstGeom>
        </p:spPr>
      </p:pic>
      <p:sp>
        <p:nvSpPr>
          <p:cNvPr id="22" name="Rechthoek 21"/>
          <p:cNvSpPr/>
          <p:nvPr/>
        </p:nvSpPr>
        <p:spPr>
          <a:xfrm>
            <a:off x="899592" y="2121237"/>
            <a:ext cx="60486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alibri" pitchFamily="34" charset="0"/>
              <a:buChar char="●"/>
            </a:pPr>
            <a:endParaRPr lang="nl-NL" i="1" dirty="0" smtClean="0"/>
          </a:p>
          <a:p>
            <a:pPr>
              <a:buFont typeface="Calibri" pitchFamily="34" charset="0"/>
              <a:buChar char="●"/>
            </a:pPr>
            <a:r>
              <a:rPr lang="nl-NL" sz="2400" dirty="0" smtClean="0"/>
              <a:t> </a:t>
            </a:r>
            <a:r>
              <a:rPr lang="nl-NL" sz="2400" dirty="0" smtClean="0"/>
              <a:t>    Na </a:t>
            </a:r>
            <a:r>
              <a:rPr lang="nl-NL" sz="2400" dirty="0" smtClean="0"/>
              <a:t>WO II een echte geboortegolf.</a:t>
            </a:r>
          </a:p>
          <a:p>
            <a:r>
              <a:rPr lang="nl-NL" sz="2400" i="1" dirty="0" smtClean="0"/>
              <a:t>      </a:t>
            </a:r>
            <a:r>
              <a:rPr lang="nl-NL" sz="2400" i="1" dirty="0" smtClean="0"/>
              <a:t> Babyboom </a:t>
            </a:r>
            <a:r>
              <a:rPr lang="nl-NL" sz="2400" i="1" dirty="0" smtClean="0"/>
              <a:t>is nu bejaard</a:t>
            </a:r>
            <a:r>
              <a:rPr lang="nl-NL" sz="2400" i="1" dirty="0" smtClean="0"/>
              <a:t>.</a:t>
            </a:r>
          </a:p>
          <a:p>
            <a:endParaRPr lang="nl-NL" sz="2400" i="1" dirty="0" smtClean="0"/>
          </a:p>
          <a:p>
            <a:pPr>
              <a:buFont typeface="Calibri" pitchFamily="34" charset="0"/>
              <a:buChar char="●"/>
            </a:pPr>
            <a:r>
              <a:rPr lang="nl-NL" sz="2400" dirty="0" smtClean="0"/>
              <a:t> </a:t>
            </a:r>
            <a:r>
              <a:rPr lang="nl-NL" sz="2400" dirty="0" smtClean="0"/>
              <a:t>    Na </a:t>
            </a:r>
            <a:r>
              <a:rPr lang="nl-NL" sz="2400" dirty="0" smtClean="0"/>
              <a:t>1965 afname van het geboortecijfer.</a:t>
            </a:r>
          </a:p>
          <a:p>
            <a:r>
              <a:rPr lang="nl-NL" sz="2400" dirty="0" smtClean="0"/>
              <a:t>       </a:t>
            </a:r>
            <a:r>
              <a:rPr lang="nl-NL" sz="2400" dirty="0" smtClean="0"/>
              <a:t> </a:t>
            </a:r>
            <a:r>
              <a:rPr lang="nl-NL" sz="2400" i="1" dirty="0" smtClean="0"/>
              <a:t>Hierdoor </a:t>
            </a:r>
            <a:r>
              <a:rPr lang="nl-NL" sz="2400" i="1" dirty="0" smtClean="0"/>
              <a:t>minder jongeren </a:t>
            </a:r>
            <a:endParaRPr lang="nl-NL" sz="2400" i="1" dirty="0" smtClean="0"/>
          </a:p>
          <a:p>
            <a:r>
              <a:rPr lang="nl-NL" sz="2400" i="1" dirty="0" smtClean="0">
                <a:sym typeface="Wingdings" pitchFamily="2" charset="2"/>
              </a:rPr>
              <a:t>	</a:t>
            </a:r>
            <a:r>
              <a:rPr lang="nl-NL" sz="2400" i="1" dirty="0" smtClean="0">
                <a:sym typeface="Wingdings" pitchFamily="2" charset="2"/>
              </a:rPr>
              <a:t>		</a:t>
            </a:r>
            <a:r>
              <a:rPr lang="nl-NL" sz="2400" i="1" dirty="0" smtClean="0">
                <a:sym typeface="Wingdings" pitchFamily="2" charset="2"/>
              </a:rPr>
              <a:t> </a:t>
            </a:r>
            <a:r>
              <a:rPr lang="nl-NL" sz="2400" i="1" dirty="0" smtClean="0">
                <a:sym typeface="Wingdings" pitchFamily="2" charset="2"/>
              </a:rPr>
              <a:t>ontgroening</a:t>
            </a:r>
            <a:r>
              <a:rPr lang="nl-NL" sz="2400" i="1" dirty="0" smtClean="0">
                <a:sym typeface="Wingdings" pitchFamily="2" charset="2"/>
              </a:rPr>
              <a:t>.</a:t>
            </a:r>
          </a:p>
          <a:p>
            <a:endParaRPr lang="nl-NL" sz="2400" i="1" dirty="0" smtClean="0"/>
          </a:p>
          <a:p>
            <a:pPr>
              <a:buFont typeface="Calibri" pitchFamily="34" charset="0"/>
              <a:buChar char="●"/>
            </a:pPr>
            <a:r>
              <a:rPr lang="nl-NL" sz="2400" dirty="0" smtClean="0"/>
              <a:t> </a:t>
            </a:r>
            <a:r>
              <a:rPr lang="nl-NL" sz="2400" dirty="0" smtClean="0"/>
              <a:t>    Mensen </a:t>
            </a:r>
            <a:r>
              <a:rPr lang="nl-NL" sz="2400" dirty="0" smtClean="0"/>
              <a:t>leven langer.</a:t>
            </a:r>
          </a:p>
          <a:p>
            <a:r>
              <a:rPr lang="nl-NL" sz="2400" i="1" dirty="0" smtClean="0"/>
              <a:t>      </a:t>
            </a:r>
            <a:r>
              <a:rPr lang="nl-NL" sz="2400" i="1" dirty="0" smtClean="0"/>
              <a:t> Gestegen </a:t>
            </a:r>
            <a:r>
              <a:rPr lang="nl-NL" sz="2400" i="1" dirty="0" smtClean="0"/>
              <a:t>levensverwachting.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3" y="0"/>
            <a:ext cx="914447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r="-1317"/>
          <a:stretch>
            <a:fillRect/>
          </a:stretch>
        </p:blipFill>
        <p:spPr bwMode="auto">
          <a:xfrm>
            <a:off x="5724128" y="2060848"/>
            <a:ext cx="3419872" cy="386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539552" y="1230426"/>
            <a:ext cx="7848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De bevolkingspiramide</a:t>
            </a:r>
          </a:p>
          <a:p>
            <a:pPr lvl="1">
              <a:buFont typeface="Wingdings 3" pitchFamily="18" charset="2"/>
              <a:buChar char="u"/>
            </a:pPr>
            <a:r>
              <a:rPr lang="nl-NL" sz="2400" dirty="0" smtClean="0"/>
              <a:t>  	Leeftijdsdiagram of </a:t>
            </a:r>
            <a:r>
              <a:rPr lang="nl-NL" sz="2400" dirty="0" smtClean="0"/>
              <a:t>bevolkingspiramide</a:t>
            </a:r>
            <a:endParaRPr lang="nl-NL" sz="2400" dirty="0" smtClean="0"/>
          </a:p>
          <a:p>
            <a:pPr lvl="1"/>
            <a:endParaRPr lang="nl-NL" dirty="0" smtClean="0"/>
          </a:p>
        </p:txBody>
      </p:sp>
      <p:sp>
        <p:nvSpPr>
          <p:cNvPr id="7" name="Rechthoek 6"/>
          <p:cNvSpPr/>
          <p:nvPr/>
        </p:nvSpPr>
        <p:spPr>
          <a:xfrm>
            <a:off x="467544" y="116632"/>
            <a:ext cx="605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1.1	Bevolkingsgroei in Nederland</a:t>
            </a:r>
            <a:endParaRPr lang="nl-NL" b="1" dirty="0"/>
          </a:p>
        </p:txBody>
      </p:sp>
      <p:sp>
        <p:nvSpPr>
          <p:cNvPr id="8" name="Rechthoek 7"/>
          <p:cNvSpPr/>
          <p:nvPr/>
        </p:nvSpPr>
        <p:spPr>
          <a:xfrm>
            <a:off x="539552" y="2132856"/>
            <a:ext cx="525658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nl-NL" dirty="0" smtClean="0"/>
          </a:p>
          <a:p>
            <a:pPr lvl="1"/>
            <a:r>
              <a:rPr lang="nl-NL" sz="2000" dirty="0" smtClean="0"/>
              <a:t>Opmerkelijk aan deze bevolkingspiramide:</a:t>
            </a:r>
          </a:p>
          <a:p>
            <a:pPr marL="800100" lvl="1" indent="-342900">
              <a:buAutoNum type="alphaLcPeriod"/>
            </a:pPr>
            <a:r>
              <a:rPr lang="nl-NL" sz="2000" dirty="0" smtClean="0"/>
              <a:t>De bevolkingsomvang is toegenomen van 1950 tot 2010.</a:t>
            </a:r>
          </a:p>
          <a:p>
            <a:pPr marL="800100" lvl="1" indent="-342900">
              <a:buAutoNum type="alphaLcPeriod"/>
            </a:pPr>
            <a:r>
              <a:rPr lang="nl-NL" sz="2000" dirty="0" smtClean="0"/>
              <a:t>Het aandeel ouderen is sterk toegenomen.</a:t>
            </a:r>
          </a:p>
          <a:p>
            <a:pPr marL="800100" lvl="1" indent="-342900">
              <a:buAutoNum type="alphaLcPeriod"/>
            </a:pPr>
            <a:r>
              <a:rPr lang="nl-NL" sz="2000" dirty="0" smtClean="0"/>
              <a:t>Het aandeel jongeren is sterk afgenomen.</a:t>
            </a:r>
          </a:p>
          <a:p>
            <a:pPr marL="800100" lvl="1" indent="-342900">
              <a:buAutoNum type="alphaLcPeriod"/>
            </a:pPr>
            <a:r>
              <a:rPr lang="nl-NL" sz="2000" dirty="0" smtClean="0"/>
              <a:t>De babyboom is duidelijk herkenbaar (zowel in de diagram van 1950 als in de diagram van 2010).</a:t>
            </a:r>
            <a:r>
              <a:rPr lang="nl-NL" dirty="0" smtClean="0"/>
              <a:t>	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47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323528" y="1196752"/>
            <a:ext cx="5400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Migratie</a:t>
            </a:r>
          </a:p>
          <a:p>
            <a:endParaRPr lang="nl-NL" sz="2400" b="1" dirty="0" smtClean="0"/>
          </a:p>
          <a:p>
            <a:pPr>
              <a:buFont typeface="Wingdings 3" pitchFamily="18" charset="2"/>
              <a:buChar char="u"/>
            </a:pPr>
            <a:r>
              <a:rPr lang="nl-NL" sz="2400" dirty="0" smtClean="0"/>
              <a:t>  </a:t>
            </a:r>
            <a:r>
              <a:rPr lang="nl-NL" sz="2400" dirty="0" smtClean="0"/>
              <a:t> Voor </a:t>
            </a:r>
            <a:r>
              <a:rPr lang="nl-NL" sz="2400" dirty="0" smtClean="0"/>
              <a:t>1965: Nederland een </a:t>
            </a:r>
            <a:r>
              <a:rPr lang="nl-NL" sz="2400" dirty="0" smtClean="0"/>
              <a:t>emigratie-</a:t>
            </a:r>
          </a:p>
          <a:p>
            <a:r>
              <a:rPr lang="nl-NL" sz="2400" dirty="0" smtClean="0"/>
              <a:t> </a:t>
            </a:r>
            <a:r>
              <a:rPr lang="nl-NL" sz="2400" dirty="0" smtClean="0"/>
              <a:t>      </a:t>
            </a:r>
            <a:r>
              <a:rPr lang="nl-NL" sz="2400" dirty="0" smtClean="0"/>
              <a:t>land</a:t>
            </a:r>
            <a:r>
              <a:rPr lang="nl-NL" sz="2400" dirty="0" smtClean="0"/>
              <a:t>.</a:t>
            </a:r>
          </a:p>
          <a:p>
            <a:pPr>
              <a:buFont typeface="Wingdings 3" pitchFamily="18" charset="2"/>
              <a:buChar char="u"/>
            </a:pPr>
            <a:endParaRPr lang="nl-NL" sz="2400" dirty="0" smtClean="0"/>
          </a:p>
          <a:p>
            <a:pPr>
              <a:buFont typeface="Wingdings 3" pitchFamily="18" charset="2"/>
              <a:buChar char="u"/>
            </a:pPr>
            <a:r>
              <a:rPr lang="nl-NL" sz="2400" dirty="0" smtClean="0"/>
              <a:t>  Na </a:t>
            </a:r>
            <a:r>
              <a:rPr lang="nl-NL" sz="2400" dirty="0" smtClean="0"/>
              <a:t>1965: Nederland een </a:t>
            </a:r>
            <a:r>
              <a:rPr lang="nl-NL" sz="2400" dirty="0" smtClean="0"/>
              <a:t>immigratie-</a:t>
            </a:r>
          </a:p>
          <a:p>
            <a:r>
              <a:rPr lang="nl-NL" sz="2400" dirty="0" smtClean="0"/>
              <a:t> </a:t>
            </a:r>
            <a:r>
              <a:rPr lang="nl-NL" sz="2400" dirty="0" smtClean="0"/>
              <a:t>     </a:t>
            </a:r>
            <a:r>
              <a:rPr lang="nl-NL" sz="2400" dirty="0" smtClean="0"/>
              <a:t>land</a:t>
            </a:r>
            <a:r>
              <a:rPr lang="nl-NL" sz="2400" dirty="0" smtClean="0"/>
              <a:t>.</a:t>
            </a:r>
          </a:p>
          <a:p>
            <a:pPr lvl="1"/>
            <a:r>
              <a:rPr lang="nl-NL" sz="2400" dirty="0" smtClean="0"/>
              <a:t>	</a:t>
            </a:r>
            <a:r>
              <a:rPr lang="nl-NL" dirty="0" smtClean="0"/>
              <a:t>	</a:t>
            </a:r>
          </a:p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467544" y="116632"/>
            <a:ext cx="605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1.1	Bevolkingsgroei in Nederland</a:t>
            </a:r>
            <a:endParaRPr lang="nl-NL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0568" y="1484784"/>
            <a:ext cx="366994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hoek 9"/>
          <p:cNvSpPr/>
          <p:nvPr/>
        </p:nvSpPr>
        <p:spPr>
          <a:xfrm>
            <a:off x="323528" y="3928988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Vier groepen naar Nederland:</a:t>
            </a:r>
          </a:p>
          <a:p>
            <a:pPr>
              <a:buFont typeface="Calibri" pitchFamily="34" charset="0"/>
              <a:buChar char="●"/>
            </a:pPr>
            <a:r>
              <a:rPr lang="nl-NL" sz="2400" dirty="0" smtClean="0"/>
              <a:t> </a:t>
            </a:r>
            <a:r>
              <a:rPr lang="nl-NL" sz="2400" dirty="0" smtClean="0"/>
              <a:t>  Gastarbeiders</a:t>
            </a:r>
            <a:endParaRPr lang="nl-NL" sz="2400" dirty="0" smtClean="0"/>
          </a:p>
          <a:p>
            <a:pPr>
              <a:buFont typeface="Calibri" pitchFamily="34" charset="0"/>
              <a:buChar char="●"/>
            </a:pPr>
            <a:r>
              <a:rPr lang="nl-NL" sz="2400" dirty="0" smtClean="0"/>
              <a:t>   Inwoners </a:t>
            </a:r>
            <a:r>
              <a:rPr lang="nl-NL" sz="2400" dirty="0" smtClean="0"/>
              <a:t>van de Nederlandse </a:t>
            </a:r>
            <a:r>
              <a:rPr lang="nl-NL" sz="2400" dirty="0" smtClean="0"/>
              <a:t> </a:t>
            </a:r>
            <a:br>
              <a:rPr lang="nl-NL" sz="2400" dirty="0" smtClean="0"/>
            </a:br>
            <a:r>
              <a:rPr lang="nl-NL" sz="2400" dirty="0" smtClean="0"/>
              <a:t>     koloniën</a:t>
            </a:r>
            <a:endParaRPr lang="nl-NL" sz="2400" dirty="0" smtClean="0"/>
          </a:p>
          <a:p>
            <a:pPr>
              <a:buFont typeface="Calibri" pitchFamily="34" charset="0"/>
              <a:buChar char="●"/>
            </a:pPr>
            <a:r>
              <a:rPr lang="nl-NL" sz="2400" dirty="0" smtClean="0"/>
              <a:t> </a:t>
            </a:r>
            <a:r>
              <a:rPr lang="nl-NL" sz="2400" dirty="0" smtClean="0"/>
              <a:t>  Vluchtelingen</a:t>
            </a:r>
            <a:endParaRPr lang="nl-NL" sz="2400" dirty="0" smtClean="0"/>
          </a:p>
          <a:p>
            <a:pPr>
              <a:buFont typeface="Calibri" pitchFamily="34" charset="0"/>
              <a:buChar char="●"/>
            </a:pPr>
            <a:r>
              <a:rPr lang="nl-NL" sz="2400" dirty="0" smtClean="0"/>
              <a:t> </a:t>
            </a:r>
            <a:r>
              <a:rPr lang="nl-NL" sz="2400" dirty="0" smtClean="0"/>
              <a:t>  Seizoensmigranten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8051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467544" y="116632"/>
            <a:ext cx="605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1.2	Bevolkingsgroei, nu en later</a:t>
            </a:r>
            <a:endParaRPr lang="nl-NL" b="1" dirty="0"/>
          </a:p>
        </p:txBody>
      </p:sp>
      <p:sp>
        <p:nvSpPr>
          <p:cNvPr id="10" name="Rechthoek 9"/>
          <p:cNvSpPr/>
          <p:nvPr/>
        </p:nvSpPr>
        <p:spPr>
          <a:xfrm>
            <a:off x="971600" y="3429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986520"/>
            <a:ext cx="3203848" cy="47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hoek 11"/>
          <p:cNvSpPr/>
          <p:nvPr/>
        </p:nvSpPr>
        <p:spPr>
          <a:xfrm>
            <a:off x="395536" y="1124744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Toekomst</a:t>
            </a:r>
          </a:p>
          <a:p>
            <a:endParaRPr lang="nl-NL" sz="2400" b="1" dirty="0" smtClean="0"/>
          </a:p>
          <a:p>
            <a:pPr lvl="1">
              <a:buFont typeface="Wingdings 3" pitchFamily="18" charset="2"/>
              <a:buChar char="u"/>
            </a:pPr>
            <a:r>
              <a:rPr lang="nl-NL" sz="2400" dirty="0" smtClean="0"/>
              <a:t>  Voorspellen van de bevolkingsgroei.</a:t>
            </a:r>
          </a:p>
          <a:p>
            <a:pPr lvl="1"/>
            <a:r>
              <a:rPr lang="nl-NL" sz="2400" dirty="0" smtClean="0"/>
              <a:t>	Kijken naar</a:t>
            </a:r>
            <a:r>
              <a:rPr lang="nl-NL" sz="2400" dirty="0" smtClean="0"/>
              <a:t>:</a:t>
            </a:r>
          </a:p>
          <a:p>
            <a:pPr lvl="1"/>
            <a:endParaRPr lang="nl-NL" sz="2400" dirty="0" smtClean="0"/>
          </a:p>
          <a:p>
            <a:pPr lvl="1">
              <a:buFont typeface="Calibri" pitchFamily="34" charset="0"/>
              <a:buChar char="–"/>
            </a:pPr>
            <a:r>
              <a:rPr lang="nl-NL" sz="2400" dirty="0" smtClean="0"/>
              <a:t>	</a:t>
            </a:r>
            <a:r>
              <a:rPr lang="nl-NL" sz="2400" dirty="0" smtClean="0"/>
              <a:t>Sociale </a:t>
            </a:r>
            <a:r>
              <a:rPr lang="nl-NL" sz="2400" dirty="0" smtClean="0"/>
              <a:t>bevolkingsgroei: </a:t>
            </a:r>
            <a:endParaRPr lang="nl-NL" sz="2400" dirty="0" smtClean="0"/>
          </a:p>
          <a:p>
            <a:pPr lvl="1"/>
            <a:r>
              <a:rPr lang="nl-NL" sz="2400" dirty="0" smtClean="0"/>
              <a:t>	</a:t>
            </a:r>
            <a:r>
              <a:rPr lang="nl-NL" sz="2400" i="1" dirty="0" smtClean="0"/>
              <a:t>vestigingsoverschot</a:t>
            </a:r>
            <a:r>
              <a:rPr lang="nl-NL" sz="2400" dirty="0" smtClean="0"/>
              <a:t> </a:t>
            </a:r>
          </a:p>
          <a:p>
            <a:pPr lvl="1">
              <a:buFont typeface="Calibri" pitchFamily="34" charset="0"/>
              <a:buChar char="–"/>
            </a:pPr>
            <a:r>
              <a:rPr lang="nl-NL" sz="2400" dirty="0" smtClean="0"/>
              <a:t>     Natuurlijke </a:t>
            </a:r>
            <a:r>
              <a:rPr lang="nl-NL" sz="2400" dirty="0" smtClean="0"/>
              <a:t>bevolkingsgroei:</a:t>
            </a:r>
          </a:p>
          <a:p>
            <a:pPr lvl="1"/>
            <a:r>
              <a:rPr lang="nl-NL" sz="2400" dirty="0" smtClean="0"/>
              <a:t>	 </a:t>
            </a:r>
            <a:r>
              <a:rPr lang="nl-NL" sz="2400" dirty="0" smtClean="0"/>
              <a:t>s</a:t>
            </a:r>
            <a:r>
              <a:rPr lang="nl-NL" sz="2400" i="1" dirty="0" smtClean="0"/>
              <a:t>terfteoverschot</a:t>
            </a:r>
            <a:r>
              <a:rPr lang="nl-NL" sz="2400" i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47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467544" y="116632"/>
            <a:ext cx="605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1.2	Bevolkingsgroei, nu en later</a:t>
            </a:r>
            <a:endParaRPr lang="nl-NL" b="1" dirty="0"/>
          </a:p>
        </p:txBody>
      </p:sp>
      <p:sp>
        <p:nvSpPr>
          <p:cNvPr id="10" name="Rechthoek 9"/>
          <p:cNvSpPr/>
          <p:nvPr/>
        </p:nvSpPr>
        <p:spPr>
          <a:xfrm>
            <a:off x="971600" y="3429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520571"/>
            <a:ext cx="3240360" cy="399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/>
        </p:nvSpPr>
        <p:spPr>
          <a:xfrm>
            <a:off x="395536" y="980728"/>
            <a:ext cx="59046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Regionale verschillen</a:t>
            </a:r>
          </a:p>
          <a:p>
            <a:endParaRPr lang="nl-NL" sz="2400" b="1" dirty="0" smtClean="0"/>
          </a:p>
          <a:p>
            <a:pPr lvl="1">
              <a:buFont typeface="Wingdings 3" pitchFamily="18" charset="2"/>
              <a:buChar char="u"/>
            </a:pPr>
            <a:r>
              <a:rPr lang="nl-NL" sz="2400" dirty="0" smtClean="0"/>
              <a:t>  Grote verschillen in bevolkingsgroei</a:t>
            </a:r>
          </a:p>
          <a:p>
            <a:pPr lvl="1"/>
            <a:endParaRPr lang="nl-NL" sz="2400" dirty="0" smtClean="0"/>
          </a:p>
          <a:p>
            <a:pPr lvl="1"/>
            <a:r>
              <a:rPr lang="nl-NL" sz="2400" dirty="0" smtClean="0"/>
              <a:t>Gebieden met krimp (blauw)</a:t>
            </a:r>
          </a:p>
          <a:p>
            <a:pPr lvl="1"/>
            <a:r>
              <a:rPr lang="nl-NL" sz="2400" dirty="0" smtClean="0"/>
              <a:t>Gebieden zonder groei of krimp (geel)</a:t>
            </a:r>
          </a:p>
          <a:p>
            <a:pPr lvl="1"/>
            <a:r>
              <a:rPr lang="nl-NL" sz="2400" dirty="0" smtClean="0"/>
              <a:t>Gebieden met groei (oranje  of rood)</a:t>
            </a:r>
          </a:p>
          <a:p>
            <a:pPr lvl="1"/>
            <a:endParaRPr lang="nl-NL" sz="2400" dirty="0" smtClean="0"/>
          </a:p>
          <a:p>
            <a:pPr lvl="1"/>
            <a:r>
              <a:rPr lang="nl-NL" sz="2400" dirty="0" smtClean="0"/>
              <a:t>In krimpgebieden voornamelijk vertrek van jongeren (van het platteland </a:t>
            </a:r>
            <a:endParaRPr lang="nl-NL" sz="2400" dirty="0" smtClean="0"/>
          </a:p>
          <a:p>
            <a:pPr lvl="1"/>
            <a:r>
              <a:rPr lang="nl-NL" sz="2400" dirty="0" smtClean="0"/>
              <a:t>naar </a:t>
            </a:r>
            <a:r>
              <a:rPr lang="nl-NL" sz="2400" dirty="0" smtClean="0"/>
              <a:t>stad voor werk of studie). </a:t>
            </a:r>
          </a:p>
          <a:p>
            <a:pPr lvl="1"/>
            <a:r>
              <a:rPr lang="nl-NL" sz="2400" dirty="0" smtClean="0"/>
              <a:t>Gevolg vergrijzing.</a:t>
            </a:r>
          </a:p>
          <a:p>
            <a:pPr lvl="1"/>
            <a:r>
              <a:rPr lang="nl-NL" sz="2400" dirty="0" smtClean="0"/>
              <a:t>		</a:t>
            </a:r>
            <a:r>
              <a:rPr lang="nl-NL" dirty="0" smtClean="0"/>
              <a:t>	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80512" cy="688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467544" y="116632"/>
            <a:ext cx="605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1.2	Bevolkingsgroei, nu en later</a:t>
            </a:r>
            <a:endParaRPr lang="nl-NL" b="1" dirty="0"/>
          </a:p>
        </p:txBody>
      </p:sp>
      <p:sp>
        <p:nvSpPr>
          <p:cNvPr id="10" name="Rechthoek 9"/>
          <p:cNvSpPr/>
          <p:nvPr/>
        </p:nvSpPr>
        <p:spPr>
          <a:xfrm>
            <a:off x="971600" y="3429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sz="2400" dirty="0"/>
          </a:p>
        </p:txBody>
      </p:sp>
      <p:sp>
        <p:nvSpPr>
          <p:cNvPr id="8" name="Rechthoek 7"/>
          <p:cNvSpPr/>
          <p:nvPr/>
        </p:nvSpPr>
        <p:spPr>
          <a:xfrm>
            <a:off x="467544" y="908720"/>
            <a:ext cx="85324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Regionale verschillen</a:t>
            </a:r>
          </a:p>
          <a:p>
            <a:endParaRPr lang="nl-NL" sz="2400" b="1" dirty="0" smtClean="0"/>
          </a:p>
          <a:p>
            <a:pPr lvl="1">
              <a:buFont typeface="Wingdings 3" pitchFamily="18" charset="2"/>
              <a:buChar char="u"/>
            </a:pPr>
            <a:r>
              <a:rPr lang="nl-NL" sz="2400" dirty="0" smtClean="0"/>
              <a:t>  Bij bevolkingskrimp </a:t>
            </a:r>
            <a:r>
              <a:rPr lang="nl-NL" sz="2400" dirty="0" smtClean="0">
                <a:sym typeface="Wingdings" pitchFamily="2" charset="2"/>
              </a:rPr>
              <a:t> moeilijk om voorzieningen open te houden.</a:t>
            </a:r>
            <a:endParaRPr lang="nl-NL" sz="2400" dirty="0" smtClean="0"/>
          </a:p>
          <a:p>
            <a:pPr lvl="1"/>
            <a:endParaRPr lang="nl-NL" sz="2400" dirty="0" smtClean="0"/>
          </a:p>
          <a:p>
            <a:pPr lvl="1"/>
            <a:r>
              <a:rPr lang="nl-NL" sz="2400" dirty="0" smtClean="0"/>
              <a:t>Het aantal klanten wordt minder.</a:t>
            </a:r>
          </a:p>
          <a:p>
            <a:pPr lvl="1"/>
            <a:r>
              <a:rPr lang="nl-NL" sz="2400" dirty="0" smtClean="0"/>
              <a:t>Hierdoor haalt de voorziening/of winkel de drempelwaarde niet.</a:t>
            </a:r>
          </a:p>
          <a:p>
            <a:pPr lvl="1"/>
            <a:endParaRPr lang="nl-NL" sz="2400" dirty="0" smtClean="0"/>
          </a:p>
          <a:p>
            <a:pPr lvl="1"/>
            <a:r>
              <a:rPr lang="nl-NL" sz="2400" dirty="0" smtClean="0"/>
              <a:t>Of de zaak/voorziening gaat failliet of  ze moet klanten uit een groter verzorgingsgebied aan zich binden (concurrentie met andere voorzieningen).</a:t>
            </a:r>
          </a:p>
          <a:p>
            <a:pPr lvl="1"/>
            <a:r>
              <a:rPr lang="nl-NL" sz="2400" dirty="0" smtClean="0"/>
              <a:t>Klant heeft (door welvaart en mobiliteit) een steeds grotere reikwijdte.</a:t>
            </a:r>
          </a:p>
          <a:p>
            <a:pPr lvl="1"/>
            <a:r>
              <a:rPr lang="nl-NL" sz="2400" dirty="0" smtClean="0"/>
              <a:t>		</a:t>
            </a:r>
            <a:r>
              <a:rPr lang="nl-NL" dirty="0" smtClean="0"/>
              <a:t>	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5" descr="geo_ppt_800x600_vmbo bb_blan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80512" cy="688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467544" y="116632"/>
            <a:ext cx="6055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1.2	Bevolkingsgroei, nu en later</a:t>
            </a:r>
            <a:endParaRPr lang="nl-NL" b="1" dirty="0"/>
          </a:p>
        </p:txBody>
      </p:sp>
      <p:sp>
        <p:nvSpPr>
          <p:cNvPr id="10" name="Rechthoek 9"/>
          <p:cNvSpPr/>
          <p:nvPr/>
        </p:nvSpPr>
        <p:spPr>
          <a:xfrm>
            <a:off x="971600" y="3429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sz="2400" dirty="0"/>
          </a:p>
        </p:txBody>
      </p:sp>
      <p:sp>
        <p:nvSpPr>
          <p:cNvPr id="8" name="Rechthoek 7"/>
          <p:cNvSpPr/>
          <p:nvPr/>
        </p:nvSpPr>
        <p:spPr>
          <a:xfrm>
            <a:off x="539552" y="1052736"/>
            <a:ext cx="8460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/>
              <a:t>Herinrichting</a:t>
            </a:r>
          </a:p>
          <a:p>
            <a:endParaRPr lang="nl-NL" sz="2400" b="1" dirty="0" smtClean="0"/>
          </a:p>
          <a:p>
            <a:pPr lvl="1">
              <a:buFont typeface="Wingdings 3" pitchFamily="18" charset="2"/>
              <a:buChar char="u"/>
            </a:pPr>
            <a:r>
              <a:rPr lang="nl-NL" sz="2400" dirty="0" smtClean="0"/>
              <a:t>  Waar minder mensen wonen, zijn minder woningen nodig.</a:t>
            </a:r>
          </a:p>
          <a:p>
            <a:pPr lvl="1"/>
            <a:r>
              <a:rPr lang="nl-NL" sz="2400" dirty="0" smtClean="0"/>
              <a:t>	Door vergrijzing is er vraag naar andere woningen.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1043608" y="2920876"/>
            <a:ext cx="78843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alibri" pitchFamily="34" charset="0"/>
              <a:buChar char="●"/>
            </a:pPr>
            <a:r>
              <a:rPr lang="nl-NL" sz="2400" dirty="0" smtClean="0"/>
              <a:t>   Voorbeeld </a:t>
            </a:r>
            <a:r>
              <a:rPr lang="nl-NL" sz="2400" dirty="0" smtClean="0"/>
              <a:t>in Delfzijl</a:t>
            </a:r>
            <a:r>
              <a:rPr lang="nl-NL" sz="2400" dirty="0" smtClean="0"/>
              <a:t>:</a:t>
            </a:r>
          </a:p>
          <a:p>
            <a:pPr>
              <a:buFont typeface="Calibri" pitchFamily="34" charset="0"/>
              <a:buChar char="●"/>
            </a:pPr>
            <a:endParaRPr lang="nl-NL" sz="2400" dirty="0" smtClean="0"/>
          </a:p>
          <a:p>
            <a:r>
              <a:rPr lang="nl-NL" sz="2400" u="sng" dirty="0" smtClean="0"/>
              <a:t>Afgebroken</a:t>
            </a:r>
            <a:r>
              <a:rPr lang="nl-NL" sz="2400" u="sng" dirty="0" smtClean="0"/>
              <a:t>:</a:t>
            </a:r>
            <a:r>
              <a:rPr lang="nl-NL" sz="2400" dirty="0" smtClean="0"/>
              <a:t> kleine, goedkope, oude huurwoningen 	met een grote tuin</a:t>
            </a:r>
            <a:r>
              <a:rPr lang="nl-NL" sz="2400" dirty="0" smtClean="0"/>
              <a:t>.</a:t>
            </a:r>
          </a:p>
          <a:p>
            <a:endParaRPr lang="nl-NL" sz="2400" dirty="0" smtClean="0"/>
          </a:p>
          <a:p>
            <a:r>
              <a:rPr lang="nl-NL" sz="2400" u="sng" dirty="0" smtClean="0"/>
              <a:t>Gebouwd:</a:t>
            </a:r>
            <a:r>
              <a:rPr lang="nl-NL" sz="2400" dirty="0" smtClean="0"/>
              <a:t> moderne, grote koopwoningen met kleine tuin.</a:t>
            </a:r>
          </a:p>
          <a:p>
            <a:r>
              <a:rPr lang="nl-NL" sz="2400" dirty="0" smtClean="0"/>
              <a:t>Verder een park en de voorzieningen in een nieuw winkelcentrum.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1122</TotalTime>
  <Words>1240</Words>
  <Application>Microsoft Office PowerPoint</Application>
  <PresentationFormat>Diavoorstelling (4:3)</PresentationFormat>
  <Paragraphs>332</Paragraphs>
  <Slides>18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Office-thema</vt:lpstr>
      <vt:lpstr>Bevolking en ruimte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Frans Westerveen</dc:creator>
  <cp:lastModifiedBy>steurt</cp:lastModifiedBy>
  <cp:revision>127</cp:revision>
  <dcterms:created xsi:type="dcterms:W3CDTF">2012-09-29T17:32:08Z</dcterms:created>
  <dcterms:modified xsi:type="dcterms:W3CDTF">2012-11-29T12:22:57Z</dcterms:modified>
</cp:coreProperties>
</file>